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7"/>
  </p:notesMasterIdLst>
  <p:sldIdLst>
    <p:sldId id="841" r:id="rId2"/>
    <p:sldId id="842" r:id="rId3"/>
    <p:sldId id="843" r:id="rId4"/>
    <p:sldId id="844" r:id="rId5"/>
    <p:sldId id="849" r:id="rId6"/>
    <p:sldId id="850" r:id="rId7"/>
    <p:sldId id="851" r:id="rId8"/>
    <p:sldId id="852" r:id="rId9"/>
    <p:sldId id="853" r:id="rId10"/>
    <p:sldId id="854" r:id="rId11"/>
    <p:sldId id="855" r:id="rId12"/>
    <p:sldId id="857" r:id="rId13"/>
    <p:sldId id="856" r:id="rId14"/>
    <p:sldId id="859" r:id="rId15"/>
    <p:sldId id="858" r:id="rId16"/>
    <p:sldId id="860" r:id="rId17"/>
    <p:sldId id="861" r:id="rId18"/>
    <p:sldId id="862" r:id="rId19"/>
    <p:sldId id="863" r:id="rId20"/>
    <p:sldId id="864" r:id="rId21"/>
    <p:sldId id="865" r:id="rId22"/>
    <p:sldId id="866" r:id="rId23"/>
    <p:sldId id="867" r:id="rId24"/>
    <p:sldId id="868" r:id="rId25"/>
    <p:sldId id="869" r:id="rId26"/>
    <p:sldId id="870" r:id="rId27"/>
    <p:sldId id="871" r:id="rId28"/>
    <p:sldId id="874" r:id="rId29"/>
    <p:sldId id="875" r:id="rId30"/>
    <p:sldId id="876" r:id="rId31"/>
    <p:sldId id="877" r:id="rId32"/>
    <p:sldId id="872" r:id="rId33"/>
    <p:sldId id="873" r:id="rId34"/>
    <p:sldId id="879" r:id="rId35"/>
    <p:sldId id="883" r:id="rId36"/>
    <p:sldId id="882" r:id="rId37"/>
    <p:sldId id="888" r:id="rId38"/>
    <p:sldId id="884" r:id="rId39"/>
    <p:sldId id="885" r:id="rId40"/>
    <p:sldId id="886" r:id="rId41"/>
    <p:sldId id="887" r:id="rId42"/>
    <p:sldId id="889" r:id="rId43"/>
    <p:sldId id="890" r:id="rId44"/>
    <p:sldId id="891" r:id="rId45"/>
    <p:sldId id="892" r:id="rId46"/>
    <p:sldId id="893" r:id="rId47"/>
    <p:sldId id="895" r:id="rId48"/>
    <p:sldId id="896" r:id="rId49"/>
    <p:sldId id="897" r:id="rId50"/>
    <p:sldId id="898" r:id="rId51"/>
    <p:sldId id="899" r:id="rId52"/>
    <p:sldId id="900" r:id="rId53"/>
    <p:sldId id="894" r:id="rId54"/>
    <p:sldId id="880" r:id="rId55"/>
    <p:sldId id="878" r:id="rId56"/>
    <p:sldId id="881" r:id="rId57"/>
    <p:sldId id="901" r:id="rId58"/>
    <p:sldId id="902" r:id="rId59"/>
    <p:sldId id="903" r:id="rId60"/>
    <p:sldId id="905" r:id="rId61"/>
    <p:sldId id="913" r:id="rId62"/>
    <p:sldId id="904" r:id="rId63"/>
    <p:sldId id="906" r:id="rId64"/>
    <p:sldId id="912" r:id="rId65"/>
    <p:sldId id="907" r:id="rId66"/>
    <p:sldId id="909" r:id="rId67"/>
    <p:sldId id="908" r:id="rId68"/>
    <p:sldId id="910" r:id="rId69"/>
    <p:sldId id="911" r:id="rId70"/>
    <p:sldId id="914" r:id="rId71"/>
    <p:sldId id="915" r:id="rId72"/>
    <p:sldId id="916" r:id="rId73"/>
    <p:sldId id="917" r:id="rId74"/>
    <p:sldId id="918" r:id="rId75"/>
    <p:sldId id="919" r:id="rId76"/>
    <p:sldId id="928" r:id="rId77"/>
    <p:sldId id="935" r:id="rId78"/>
    <p:sldId id="936" r:id="rId79"/>
    <p:sldId id="938" r:id="rId80"/>
    <p:sldId id="939" r:id="rId81"/>
    <p:sldId id="940" r:id="rId82"/>
    <p:sldId id="941" r:id="rId83"/>
    <p:sldId id="942" r:id="rId84"/>
    <p:sldId id="943" r:id="rId85"/>
    <p:sldId id="934" r:id="rId86"/>
    <p:sldId id="933" r:id="rId87"/>
    <p:sldId id="930" r:id="rId88"/>
    <p:sldId id="931" r:id="rId89"/>
    <p:sldId id="932" r:id="rId90"/>
    <p:sldId id="944" r:id="rId91"/>
    <p:sldId id="959" r:id="rId92"/>
    <p:sldId id="945" r:id="rId93"/>
    <p:sldId id="947" r:id="rId94"/>
    <p:sldId id="948" r:id="rId95"/>
    <p:sldId id="946" r:id="rId96"/>
    <p:sldId id="929" r:id="rId97"/>
    <p:sldId id="951" r:id="rId98"/>
    <p:sldId id="920" r:id="rId99"/>
    <p:sldId id="958" r:id="rId100"/>
    <p:sldId id="960" r:id="rId101"/>
    <p:sldId id="952" r:id="rId102"/>
    <p:sldId id="953" r:id="rId103"/>
    <p:sldId id="954" r:id="rId104"/>
    <p:sldId id="955" r:id="rId105"/>
    <p:sldId id="957" r:id="rId106"/>
    <p:sldId id="961" r:id="rId107"/>
    <p:sldId id="921" r:id="rId108"/>
    <p:sldId id="965" r:id="rId109"/>
    <p:sldId id="966" r:id="rId110"/>
    <p:sldId id="964" r:id="rId111"/>
    <p:sldId id="967" r:id="rId112"/>
    <p:sldId id="968" r:id="rId113"/>
    <p:sldId id="963" r:id="rId114"/>
    <p:sldId id="969" r:id="rId115"/>
    <p:sldId id="970" r:id="rId116"/>
    <p:sldId id="971" r:id="rId117"/>
    <p:sldId id="956" r:id="rId118"/>
    <p:sldId id="962" r:id="rId119"/>
    <p:sldId id="972" r:id="rId120"/>
    <p:sldId id="973" r:id="rId121"/>
    <p:sldId id="974" r:id="rId122"/>
    <p:sldId id="923" r:id="rId123"/>
    <p:sldId id="979" r:id="rId124"/>
    <p:sldId id="924" r:id="rId125"/>
    <p:sldId id="975" r:id="rId126"/>
    <p:sldId id="982" r:id="rId127"/>
    <p:sldId id="983" r:id="rId128"/>
    <p:sldId id="984" r:id="rId129"/>
    <p:sldId id="985" r:id="rId130"/>
    <p:sldId id="986" r:id="rId131"/>
    <p:sldId id="980" r:id="rId132"/>
    <p:sldId id="981" r:id="rId133"/>
    <p:sldId id="926" r:id="rId134"/>
    <p:sldId id="977" r:id="rId135"/>
    <p:sldId id="988" r:id="rId136"/>
    <p:sldId id="989" r:id="rId137"/>
    <p:sldId id="990" r:id="rId138"/>
    <p:sldId id="991" r:id="rId139"/>
    <p:sldId id="987" r:id="rId140"/>
    <p:sldId id="992" r:id="rId141"/>
    <p:sldId id="993" r:id="rId142"/>
    <p:sldId id="994" r:id="rId143"/>
    <p:sldId id="996" r:id="rId144"/>
    <p:sldId id="995" r:id="rId145"/>
    <p:sldId id="997" r:id="rId146"/>
    <p:sldId id="998" r:id="rId147"/>
    <p:sldId id="999" r:id="rId148"/>
    <p:sldId id="925" r:id="rId149"/>
    <p:sldId id="1001" r:id="rId150"/>
    <p:sldId id="976" r:id="rId151"/>
    <p:sldId id="1000" r:id="rId152"/>
    <p:sldId id="1002" r:id="rId153"/>
    <p:sldId id="927" r:id="rId154"/>
    <p:sldId id="978" r:id="rId155"/>
    <p:sldId id="1005" r:id="rId156"/>
    <p:sldId id="1006" r:id="rId157"/>
    <p:sldId id="1007" r:id="rId158"/>
    <p:sldId id="1003" r:id="rId159"/>
    <p:sldId id="1004" r:id="rId160"/>
    <p:sldId id="1009" r:id="rId161"/>
    <p:sldId id="1010" r:id="rId162"/>
    <p:sldId id="1011" r:id="rId163"/>
    <p:sldId id="1012" r:id="rId164"/>
    <p:sldId id="1008" r:id="rId165"/>
    <p:sldId id="1013" r:id="rId166"/>
  </p:sldIdLst>
  <p:sldSz cx="9144000" cy="6858000" type="screen4x3"/>
  <p:notesSz cx="6735763" cy="9799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7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CCCCCC"/>
    <a:srgbClr val="8C8C8C"/>
    <a:srgbClr val="595959"/>
    <a:srgbClr val="3B3B3B"/>
    <a:srgbClr val="D97400"/>
    <a:srgbClr val="D940FF"/>
    <a:srgbClr val="EEFF00"/>
    <a:srgbClr val="00D91D"/>
    <a:srgbClr val="003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17" autoAdjust="0"/>
    <p:restoredTop sz="86417" autoAdjust="0"/>
  </p:normalViewPr>
  <p:slideViewPr>
    <p:cSldViewPr>
      <p:cViewPr varScale="1">
        <p:scale>
          <a:sx n="99" d="100"/>
          <a:sy n="99" d="100"/>
        </p:scale>
        <p:origin x="225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912"/>
    </p:cViewPr>
  </p:notesTextViewPr>
  <p:sorterViewPr>
    <p:cViewPr>
      <p:scale>
        <a:sx n="64" d="100"/>
        <a:sy n="64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3333" y="51"/>
      </p:cViewPr>
      <p:guideLst>
        <p:guide orient="horz" pos="308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89982"/>
          </a:xfrm>
          <a:prstGeom prst="rect">
            <a:avLst/>
          </a:prstGeom>
        </p:spPr>
        <p:txBody>
          <a:bodyPr vert="horz" lIns="90288" tIns="45144" rIns="90288" bIns="4514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4" y="0"/>
            <a:ext cx="2918831" cy="489982"/>
          </a:xfrm>
          <a:prstGeom prst="rect">
            <a:avLst/>
          </a:prstGeom>
        </p:spPr>
        <p:txBody>
          <a:bodyPr vert="horz" lIns="90288" tIns="45144" rIns="90288" bIns="45144" rtlCol="0"/>
          <a:lstStyle>
            <a:lvl1pPr algn="r">
              <a:defRPr sz="1200"/>
            </a:lvl1pPr>
          </a:lstStyle>
          <a:p>
            <a:fld id="{8BAB4DEF-7C90-49C1-9555-F4C6A4B5F98B}" type="datetimeFigureOut">
              <a:rPr lang="ko-KR" altLang="en-US" smtClean="0"/>
              <a:pPr/>
              <a:t>2018-08-01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5013"/>
            <a:ext cx="4899025" cy="3673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288" tIns="45144" rIns="90288" bIns="4514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54828"/>
            <a:ext cx="5388610" cy="4409837"/>
          </a:xfrm>
          <a:prstGeom prst="rect">
            <a:avLst/>
          </a:prstGeom>
        </p:spPr>
        <p:txBody>
          <a:bodyPr vert="horz" lIns="90288" tIns="45144" rIns="90288" bIns="4514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07956"/>
            <a:ext cx="2918831" cy="489982"/>
          </a:xfrm>
          <a:prstGeom prst="rect">
            <a:avLst/>
          </a:prstGeom>
        </p:spPr>
        <p:txBody>
          <a:bodyPr vert="horz" lIns="90288" tIns="45144" rIns="90288" bIns="4514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07956"/>
            <a:ext cx="2918831" cy="489982"/>
          </a:xfrm>
          <a:prstGeom prst="rect">
            <a:avLst/>
          </a:prstGeom>
        </p:spPr>
        <p:txBody>
          <a:bodyPr vert="horz" lIns="90288" tIns="45144" rIns="90288" bIns="45144" rtlCol="0" anchor="b"/>
          <a:lstStyle>
            <a:lvl1pPr algn="r">
              <a:defRPr sz="1200"/>
            </a:lvl1pPr>
          </a:lstStyle>
          <a:p>
            <a:fld id="{4B32B00C-4DE3-4293-A486-24F65910E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586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콤마로 </a:t>
            </a:r>
            <a:r>
              <a:rPr lang="en-US" altLang="ko-KR" dirty="0"/>
              <a:t>separate</a:t>
            </a:r>
            <a:r>
              <a:rPr lang="ko-KR" altLang="en-US" dirty="0"/>
              <a:t>하려고 </a:t>
            </a:r>
            <a:r>
              <a:rPr lang="en-US" altLang="ko-KR" dirty="0"/>
              <a:t>csv</a:t>
            </a:r>
            <a:r>
              <a:rPr lang="ko-KR" altLang="en-US" dirty="0"/>
              <a:t>로 </a:t>
            </a:r>
            <a:r>
              <a:rPr lang="ko-KR" altLang="en-US" dirty="0" err="1"/>
              <a:t>저장한것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B00C-4DE3-4293-A486-24F65910E512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80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</a:t>
            </a:r>
            <a:r>
              <a:rPr lang="ko-KR" altLang="en-US" dirty="0"/>
              <a:t>벡터를 자기 자신의 값으로 </a:t>
            </a:r>
            <a:r>
              <a:rPr lang="ko-KR" altLang="en-US" dirty="0" err="1"/>
              <a:t>나눈거라</a:t>
            </a:r>
            <a:r>
              <a:rPr lang="ko-KR" altLang="en-US" dirty="0"/>
              <a:t> 결국 정규화 </a:t>
            </a:r>
            <a:r>
              <a:rPr lang="ko-KR" altLang="en-US" dirty="0" err="1"/>
              <a:t>된것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Unit vector</a:t>
            </a:r>
            <a:r>
              <a:rPr lang="ko-KR" altLang="en-US" dirty="0"/>
              <a:t>을 </a:t>
            </a:r>
            <a:r>
              <a:rPr lang="ko-KR" altLang="en-US" dirty="0" err="1"/>
              <a:t>만족하게됨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거리 </a:t>
            </a:r>
            <a:r>
              <a:rPr lang="ko-KR" altLang="en-US" dirty="0" err="1"/>
              <a:t>고려안한</a:t>
            </a:r>
            <a:r>
              <a:rPr lang="ko-KR" altLang="en-US" dirty="0"/>
              <a:t> 채</a:t>
            </a:r>
            <a:r>
              <a:rPr lang="en-US" altLang="ko-KR" dirty="0"/>
              <a:t>, </a:t>
            </a:r>
            <a:r>
              <a:rPr lang="ko-KR" altLang="en-US" dirty="0"/>
              <a:t>순수한 </a:t>
            </a:r>
            <a:r>
              <a:rPr lang="ko-KR" altLang="en-US" dirty="0" err="1"/>
              <a:t>벡터값</a:t>
            </a:r>
            <a:r>
              <a:rPr lang="ko-KR" altLang="en-US" dirty="0"/>
              <a:t> 도출가능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모든 </a:t>
            </a:r>
            <a:r>
              <a:rPr lang="en-US" altLang="ko-KR" dirty="0"/>
              <a:t>doc</a:t>
            </a:r>
            <a:r>
              <a:rPr lang="ko-KR" altLang="en-US" dirty="0"/>
              <a:t>에 쿼리가 똑같이 들어가기때문에 </a:t>
            </a:r>
            <a:r>
              <a:rPr lang="ko-KR" altLang="en-US" dirty="0" err="1"/>
              <a:t>고려안해도된대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쿼리처리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문서의 벡터의 크기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B00C-4DE3-4293-A486-24F65910E512}" type="slidenum">
              <a:rPr lang="ko-KR" altLang="en-US" smtClean="0"/>
              <a:pPr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128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 문서의 벡터의 크기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B00C-4DE3-4293-A486-24F65910E512}" type="slidenum">
              <a:rPr lang="ko-KR" altLang="en-US" smtClean="0"/>
              <a:pPr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383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B00C-4DE3-4293-A486-24F65910E512}" type="slidenum">
              <a:rPr lang="ko-KR" altLang="en-US" smtClean="0"/>
              <a:pPr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380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Cosine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B00C-4DE3-4293-A486-24F65910E512}" type="slidenum">
              <a:rPr lang="ko-KR" altLang="en-US" smtClean="0"/>
              <a:pPr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01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Forward indexing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문서에 어떤 단어가 있는지</a:t>
            </a:r>
            <a:endParaRPr lang="en-US" altLang="ko-KR" dirty="0"/>
          </a:p>
          <a:p>
            <a:r>
              <a:rPr lang="ko-KR" altLang="en-US" dirty="0"/>
              <a:t>비효율을 </a:t>
            </a:r>
            <a:r>
              <a:rPr lang="ko-KR" altLang="en-US" dirty="0" err="1"/>
              <a:t>없앨거임</a:t>
            </a:r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altLang="ko-KR" dirty="0"/>
              <a:t>Inverted document, inverted index.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/>
              <a:t>내용을 기반으로 찾으려면 색인처럼</a:t>
            </a:r>
            <a:r>
              <a:rPr lang="en-US" altLang="ko-KR" dirty="0"/>
              <a:t>. </a:t>
            </a:r>
            <a:r>
              <a:rPr lang="ko-KR" altLang="en-US" dirty="0" err="1"/>
              <a:t>어떤단어가</a:t>
            </a:r>
            <a:r>
              <a:rPr lang="ko-KR" altLang="en-US" dirty="0"/>
              <a:t> </a:t>
            </a:r>
            <a:r>
              <a:rPr lang="ko-KR" altLang="en-US" dirty="0" err="1"/>
              <a:t>몇페이지에잇는지</a:t>
            </a:r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B00C-4DE3-4293-A486-24F65910E512}" type="slidenum">
              <a:rPr lang="ko-KR" altLang="en-US" smtClean="0"/>
              <a:pPr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36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 자세히 하려면</a:t>
            </a:r>
            <a:r>
              <a:rPr lang="en-US" altLang="ko-KR" dirty="0"/>
              <a:t>, </a:t>
            </a:r>
            <a:r>
              <a:rPr lang="ko-KR" altLang="en-US" dirty="0" err="1"/>
              <a:t>어떤문서에서</a:t>
            </a:r>
            <a:r>
              <a:rPr lang="ko-KR" altLang="en-US" dirty="0"/>
              <a:t> </a:t>
            </a:r>
            <a:r>
              <a:rPr lang="ko-KR" altLang="en-US" dirty="0" err="1"/>
              <a:t>몇번나오는지까지</a:t>
            </a:r>
            <a:r>
              <a:rPr lang="ko-KR" altLang="en-US" dirty="0"/>
              <a:t> 적으면 좋음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B00C-4DE3-4293-A486-24F65910E512}" type="slidenum">
              <a:rPr lang="ko-KR" altLang="en-US" smtClean="0"/>
              <a:pPr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095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Best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단순빈도수는</a:t>
            </a:r>
            <a:r>
              <a:rPr lang="ko-KR" altLang="en-US" dirty="0"/>
              <a:t> 낮지만</a:t>
            </a:r>
            <a:r>
              <a:rPr lang="en-US" altLang="ko-KR" dirty="0"/>
              <a:t>, </a:t>
            </a:r>
            <a:r>
              <a:rPr lang="ko-KR" altLang="en-US" dirty="0"/>
              <a:t>엔트로피는 더 낮기때문에</a:t>
            </a:r>
            <a:r>
              <a:rPr lang="en-US" altLang="ko-KR" dirty="0"/>
              <a:t>, the</a:t>
            </a:r>
            <a:r>
              <a:rPr lang="ko-KR" altLang="en-US" dirty="0"/>
              <a:t>보다 좀더 중요하다고 판단할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City bike : </a:t>
            </a:r>
            <a:r>
              <a:rPr lang="ko-KR" altLang="en-US" dirty="0"/>
              <a:t>빈도수는 특정문서 몇 개에서만 나옴</a:t>
            </a:r>
            <a:r>
              <a:rPr lang="en-US" altLang="ko-KR" dirty="0"/>
              <a:t>. </a:t>
            </a:r>
            <a:r>
              <a:rPr lang="ko-KR" altLang="en-US" dirty="0"/>
              <a:t>빈도가 많은 애</a:t>
            </a:r>
            <a:r>
              <a:rPr lang="en-US" altLang="ko-KR" dirty="0"/>
              <a:t>0</a:t>
            </a:r>
            <a:r>
              <a:rPr lang="ko-KR" altLang="en-US" dirty="0"/>
              <a:t>들보다 더 중요하다고 </a:t>
            </a:r>
            <a:r>
              <a:rPr lang="ko-KR" altLang="en-US" dirty="0" err="1"/>
              <a:t>할수잇음</a:t>
            </a:r>
            <a:r>
              <a:rPr lang="en-US" altLang="ko-KR" dirty="0"/>
              <a:t>.</a:t>
            </a:r>
            <a:r>
              <a:rPr lang="ko-KR" altLang="en-US" dirty="0"/>
              <a:t> 문서를 구별하는 데 있어 좋은 </a:t>
            </a:r>
            <a:r>
              <a:rPr lang="en-US" altLang="ko-KR" dirty="0"/>
              <a:t>feature </a:t>
            </a:r>
            <a:r>
              <a:rPr lang="ko-KR" altLang="en-US" dirty="0"/>
              <a:t>중 하나라고 할 수 있고</a:t>
            </a:r>
            <a:r>
              <a:rPr lang="en-US" altLang="ko-KR" dirty="0"/>
              <a:t>, </a:t>
            </a:r>
            <a:r>
              <a:rPr lang="ko-KR" altLang="en-US" dirty="0"/>
              <a:t>이를 가중치가 매우 높다고 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B00C-4DE3-4293-A486-24F65910E512}" type="slidenum">
              <a:rPr lang="ko-KR" altLang="en-US" smtClean="0"/>
              <a:pPr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916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Tf</a:t>
            </a:r>
            <a:r>
              <a:rPr lang="en-US" altLang="ko-KR" dirty="0"/>
              <a:t> : </a:t>
            </a:r>
            <a:r>
              <a:rPr lang="ko-KR" altLang="en-US" dirty="0"/>
              <a:t>단순 빈도수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IDF : </a:t>
            </a:r>
            <a:r>
              <a:rPr lang="ko-KR" altLang="en-US" dirty="0"/>
              <a:t>전체 문서 중에</a:t>
            </a:r>
            <a:r>
              <a:rPr lang="en-US" altLang="ko-KR" dirty="0"/>
              <a:t>, </a:t>
            </a:r>
            <a:r>
              <a:rPr lang="ko-KR" altLang="en-US" dirty="0"/>
              <a:t>얼마나 적은 문서에서 </a:t>
            </a:r>
            <a:r>
              <a:rPr lang="ko-KR" altLang="en-US" dirty="0" err="1"/>
              <a:t>나타낫느냐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DF : </a:t>
            </a:r>
            <a:r>
              <a:rPr lang="ko-KR" altLang="en-US" dirty="0"/>
              <a:t>데이터가 많을수록 자동으로 걸리질 수 </a:t>
            </a:r>
            <a:r>
              <a:rPr lang="ko-KR" altLang="en-US" dirty="0" err="1"/>
              <a:t>잇음</a:t>
            </a:r>
            <a:r>
              <a:rPr lang="en-US" altLang="ko-KR" dirty="0"/>
              <a:t>. DF</a:t>
            </a:r>
            <a:r>
              <a:rPr lang="ko-KR" altLang="en-US" dirty="0"/>
              <a:t>값을 역수취해서 </a:t>
            </a:r>
            <a:r>
              <a:rPr lang="en-US" altLang="ko-KR" dirty="0"/>
              <a:t>log</a:t>
            </a:r>
            <a:r>
              <a:rPr lang="ko-KR" altLang="en-US" dirty="0"/>
              <a:t>붙여버리니까 </a:t>
            </a:r>
            <a:r>
              <a:rPr lang="ko-KR" altLang="en-US" dirty="0" err="1"/>
              <a:t>많이나온애들을</a:t>
            </a:r>
            <a:r>
              <a:rPr lang="ko-KR" altLang="en-US" dirty="0"/>
              <a:t> 값이 </a:t>
            </a:r>
            <a:r>
              <a:rPr lang="en-US" altLang="ko-KR" dirty="0"/>
              <a:t>0</a:t>
            </a:r>
            <a:r>
              <a:rPr lang="ko-KR" altLang="en-US" dirty="0"/>
              <a:t>에 수렴하게 되므로 걸러지게 됨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단어만나오면</a:t>
            </a:r>
            <a:r>
              <a:rPr lang="ko-KR" altLang="en-US" dirty="0"/>
              <a:t> </a:t>
            </a:r>
            <a:r>
              <a:rPr lang="ko-KR" altLang="en-US" dirty="0" err="1"/>
              <a:t>걸러져서나옴</a:t>
            </a:r>
            <a:r>
              <a:rPr lang="en-US" altLang="ko-KR" dirty="0"/>
              <a:t>. </a:t>
            </a:r>
            <a:r>
              <a:rPr lang="ko-KR" altLang="en-US" dirty="0"/>
              <a:t>누가 </a:t>
            </a:r>
            <a:r>
              <a:rPr lang="ko-KR" altLang="en-US" dirty="0" err="1"/>
              <a:t>찾고자하는</a:t>
            </a:r>
            <a:r>
              <a:rPr lang="ko-KR" altLang="en-US" dirty="0"/>
              <a:t> 정보인지 알려면 </a:t>
            </a:r>
            <a:r>
              <a:rPr lang="ko-KR" altLang="en-US" dirty="0" err="1"/>
              <a:t>일일히</a:t>
            </a:r>
            <a:r>
              <a:rPr lang="ko-KR" altLang="en-US" dirty="0"/>
              <a:t> 봐야함</a:t>
            </a:r>
            <a:r>
              <a:rPr lang="en-US" altLang="ko-KR" dirty="0"/>
              <a:t>..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But, </a:t>
            </a:r>
            <a:r>
              <a:rPr lang="ko-KR" altLang="en-US" dirty="0"/>
              <a:t>검색했던 키워드가 얼마나 많은 가중치를 </a:t>
            </a:r>
            <a:r>
              <a:rPr lang="ko-KR" altLang="en-US" dirty="0" err="1"/>
              <a:t>갖고잇는지</a:t>
            </a:r>
            <a:r>
              <a:rPr lang="ko-KR" altLang="en-US" dirty="0"/>
              <a:t> 계산하려 함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 : </a:t>
            </a:r>
            <a:r>
              <a:rPr lang="ko-KR" altLang="en-US" dirty="0"/>
              <a:t>문서의 개수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Raw frequency : TF : term</a:t>
            </a:r>
            <a:r>
              <a:rPr lang="ko-KR" altLang="en-US" dirty="0"/>
              <a:t> </a:t>
            </a:r>
            <a:r>
              <a:rPr lang="en-US" altLang="ko-KR" dirty="0"/>
              <a:t>frequency(0-1).</a:t>
            </a:r>
            <a:r>
              <a:rPr lang="ko-KR" altLang="en-US" dirty="0"/>
              <a:t>만 가지고 판단</a:t>
            </a:r>
            <a:r>
              <a:rPr lang="en-US" altLang="ko-KR" dirty="0"/>
              <a:t>. </a:t>
            </a:r>
            <a:r>
              <a:rPr lang="ko-KR" altLang="en-US" dirty="0"/>
              <a:t>형식형태소만 결과로 </a:t>
            </a:r>
            <a:r>
              <a:rPr lang="ko-KR" altLang="en-US" dirty="0" err="1"/>
              <a:t>나올거임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Log normalization</a:t>
            </a:r>
            <a:r>
              <a:rPr lang="ko-KR" altLang="en-US" dirty="0"/>
              <a:t>도 마찬가지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Double normalization 0.5 : </a:t>
            </a:r>
            <a:r>
              <a:rPr lang="ko-KR" altLang="en-US" dirty="0"/>
              <a:t>결국 </a:t>
            </a:r>
            <a:r>
              <a:rPr lang="ko-KR" altLang="en-US" dirty="0" err="1"/>
              <a:t>시작값이</a:t>
            </a:r>
            <a:r>
              <a:rPr lang="ko-KR" altLang="en-US" dirty="0"/>
              <a:t> </a:t>
            </a:r>
            <a:r>
              <a:rPr lang="en-US" altLang="ko-KR" dirty="0"/>
              <a:t>K</a:t>
            </a:r>
            <a:r>
              <a:rPr lang="ko-KR" altLang="en-US" dirty="0" err="1"/>
              <a:t>인것</a:t>
            </a:r>
            <a:r>
              <a:rPr lang="en-US" altLang="ko-KR" dirty="0"/>
              <a:t>. </a:t>
            </a:r>
            <a:r>
              <a:rPr lang="ko-KR" altLang="en-US" dirty="0"/>
              <a:t>값을 </a:t>
            </a:r>
            <a:r>
              <a:rPr lang="ko-KR" altLang="en-US" dirty="0" err="1"/>
              <a:t>보정해주는것</a:t>
            </a:r>
            <a:r>
              <a:rPr lang="en-US" altLang="ko-KR" dirty="0"/>
              <a:t>. </a:t>
            </a:r>
            <a:r>
              <a:rPr lang="ko-KR" altLang="en-US" dirty="0"/>
              <a:t>조금씩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우리는 </a:t>
            </a:r>
            <a:r>
              <a:rPr lang="en-US" altLang="ko-KR" dirty="0"/>
              <a:t>double normalization K : K</a:t>
            </a:r>
            <a:r>
              <a:rPr lang="ko-KR" altLang="en-US" dirty="0"/>
              <a:t>값을 내가 정해준 값에 따라 나타나도록 하는 방식을 사용할거임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f/max f : 0-1</a:t>
            </a:r>
            <a:r>
              <a:rPr lang="ko-KR" altLang="en-US" dirty="0"/>
              <a:t>사이의 값</a:t>
            </a:r>
            <a:endParaRPr lang="en-US" altLang="ko-KR" dirty="0"/>
          </a:p>
          <a:p>
            <a:r>
              <a:rPr lang="en-US" altLang="ko-KR" dirty="0"/>
              <a:t>K</a:t>
            </a:r>
            <a:r>
              <a:rPr lang="ko-KR" altLang="en-US" dirty="0"/>
              <a:t>만큼 </a:t>
            </a:r>
            <a:r>
              <a:rPr lang="ko-KR" altLang="en-US" dirty="0" err="1"/>
              <a:t>더한값에다가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0.5</a:t>
            </a:r>
            <a:r>
              <a:rPr lang="ko-KR" altLang="en-US" dirty="0"/>
              <a:t>에서 시작</a:t>
            </a:r>
            <a:r>
              <a:rPr lang="en-US" altLang="ko-KR" dirty="0"/>
              <a:t>.. 1</a:t>
            </a:r>
            <a:r>
              <a:rPr lang="ko-KR" altLang="en-US" dirty="0"/>
              <a:t>사이의 값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밑이 </a:t>
            </a:r>
            <a:r>
              <a:rPr lang="en-US" altLang="ko-KR" dirty="0"/>
              <a:t>10</a:t>
            </a:r>
            <a:r>
              <a:rPr lang="ko-KR" altLang="en-US" dirty="0"/>
              <a:t>인 로그를 </a:t>
            </a:r>
            <a:r>
              <a:rPr lang="ko-KR" altLang="en-US" dirty="0" err="1"/>
              <a:t>쓸거임</a:t>
            </a:r>
            <a:r>
              <a:rPr lang="en-US" altLang="ko-KR" dirty="0"/>
              <a:t>.!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B00C-4DE3-4293-A486-24F65910E512}" type="slidenum">
              <a:rPr lang="ko-KR" altLang="en-US" smtClean="0"/>
              <a:pPr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114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빈도를 기반으로 중요도</a:t>
            </a:r>
            <a:r>
              <a:rPr lang="en-US" altLang="ko-KR" dirty="0"/>
              <a:t>, </a:t>
            </a:r>
            <a:r>
              <a:rPr lang="ko-KR" altLang="en-US" dirty="0"/>
              <a:t>가중치를 구할 수 </a:t>
            </a:r>
            <a:r>
              <a:rPr lang="ko-KR" altLang="en-US" dirty="0" err="1"/>
              <a:t>잇음</a:t>
            </a:r>
            <a:r>
              <a:rPr lang="en-US" altLang="ko-KR" dirty="0"/>
              <a:t>.!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B00C-4DE3-4293-A486-24F65910E512}" type="slidenum">
              <a:rPr lang="ko-KR" altLang="en-US" smtClean="0"/>
              <a:pPr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484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PPT</a:t>
            </a:r>
            <a:r>
              <a:rPr lang="ko-KR" altLang="en-US" dirty="0"/>
              <a:t>오류</a:t>
            </a:r>
            <a:r>
              <a:rPr lang="en-US" altLang="ko-KR" dirty="0"/>
              <a:t>! : </a:t>
            </a:r>
            <a:r>
              <a:rPr lang="en-US" altLang="ko-KR" dirty="0" err="1"/>
              <a:t>Idf</a:t>
            </a:r>
            <a:r>
              <a:rPr lang="ko-KR" altLang="en-US" dirty="0"/>
              <a:t>에 다 같은 값을 곱하면 안됨</a:t>
            </a:r>
            <a:r>
              <a:rPr lang="en-US" altLang="ko-KR" dirty="0"/>
              <a:t>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B00C-4DE3-4293-A486-24F65910E512}" type="slidenum">
              <a:rPr lang="ko-KR" altLang="en-US" smtClean="0"/>
              <a:pPr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699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B00C-4DE3-4293-A486-24F65910E512}" type="slidenum">
              <a:rPr lang="ko-KR" altLang="en-US" smtClean="0"/>
              <a:pPr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09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처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3000">
                <a:srgbClr val="FAFBFC"/>
              </a:gs>
              <a:gs pos="100000">
                <a:srgbClr val="B0C3C8"/>
              </a:gs>
              <a:gs pos="98000">
                <a:srgbClr val="99B2B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제목 개체 틀 1"/>
          <p:cNvSpPr>
            <a:spLocks noGrp="1"/>
          </p:cNvSpPr>
          <p:nvPr userDrawn="1">
            <p:ph type="title"/>
          </p:nvPr>
        </p:nvSpPr>
        <p:spPr>
          <a:xfrm>
            <a:off x="2128573" y="2857500"/>
            <a:ext cx="488685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272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 userDrawn="1"/>
        </p:nvSpPr>
        <p:spPr>
          <a:xfrm>
            <a:off x="107504" y="94402"/>
            <a:ext cx="1166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Contents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 userDrawn="1"/>
        </p:nvCxnSpPr>
        <p:spPr bwMode="auto">
          <a:xfrm>
            <a:off x="500034" y="2468506"/>
            <a:ext cx="8277225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2854474" y="1144173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</a:t>
            </a:r>
          </a:p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</a:t>
            </a:r>
          </a:p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</a:t>
            </a:r>
            <a:endParaRPr lang="ko-KR" altLang="en-US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2972009" y="1144173"/>
            <a:ext cx="5805249" cy="646331"/>
          </a:xfrm>
          <a:prstGeom prst="rect">
            <a:avLst/>
          </a:prstGeom>
        </p:spPr>
        <p:txBody>
          <a:bodyPr/>
          <a:lstStyle>
            <a:lvl1pPr marL="0" indent="-180000"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cxnSp>
        <p:nvCxnSpPr>
          <p:cNvPr id="36" name="직선 연결선 35"/>
          <p:cNvCxnSpPr/>
          <p:nvPr userDrawn="1"/>
        </p:nvCxnSpPr>
        <p:spPr bwMode="auto">
          <a:xfrm>
            <a:off x="500034" y="4294995"/>
            <a:ext cx="8277225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 userDrawn="1"/>
        </p:nvSpPr>
        <p:spPr>
          <a:xfrm>
            <a:off x="2854474" y="2747109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</p:txBody>
      </p:sp>
      <p:sp>
        <p:nvSpPr>
          <p:cNvPr id="39" name="내용 개체 틀 34"/>
          <p:cNvSpPr>
            <a:spLocks noGrp="1"/>
          </p:cNvSpPr>
          <p:nvPr>
            <p:ph sz="quarter" idx="11" hasCustomPrompt="1"/>
          </p:nvPr>
        </p:nvSpPr>
        <p:spPr>
          <a:xfrm>
            <a:off x="2972009" y="2747109"/>
            <a:ext cx="5805249" cy="830997"/>
          </a:xfrm>
          <a:prstGeom prst="rect">
            <a:avLst/>
          </a:prstGeom>
        </p:spPr>
        <p:txBody>
          <a:bodyPr/>
          <a:lstStyle>
            <a:lvl1pPr marL="0" indent="-180000"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428026" y="1144173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42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428026" y="2747109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2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44" name="TextBox 43"/>
          <p:cNvSpPr txBox="1"/>
          <p:nvPr userDrawn="1"/>
        </p:nvSpPr>
        <p:spPr>
          <a:xfrm>
            <a:off x="2854474" y="4576964"/>
            <a:ext cx="314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3.</a:t>
            </a:r>
          </a:p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3.</a:t>
            </a:r>
          </a:p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3.</a:t>
            </a:r>
          </a:p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3.</a:t>
            </a:r>
          </a:p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3.</a:t>
            </a:r>
          </a:p>
        </p:txBody>
      </p:sp>
      <p:sp>
        <p:nvSpPr>
          <p:cNvPr id="45" name="내용 개체 틀 34"/>
          <p:cNvSpPr>
            <a:spLocks noGrp="1"/>
          </p:cNvSpPr>
          <p:nvPr>
            <p:ph sz="quarter" idx="14" hasCustomPrompt="1"/>
          </p:nvPr>
        </p:nvSpPr>
        <p:spPr>
          <a:xfrm>
            <a:off x="2972009" y="4576964"/>
            <a:ext cx="5805249" cy="826043"/>
          </a:xfrm>
          <a:prstGeom prst="rect">
            <a:avLst/>
          </a:prstGeom>
        </p:spPr>
        <p:txBody>
          <a:bodyPr/>
          <a:lstStyle>
            <a:lvl1pPr marL="0" indent="-180000"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46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428026" y="4576964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3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3222469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1273786" y="3003805"/>
            <a:ext cx="7287450" cy="3161499"/>
          </a:xfrm>
          <a:prstGeom prst="rect">
            <a:avLst/>
          </a:prstGeom>
        </p:spPr>
        <p:txBody>
          <a:bodyPr/>
          <a:lstStyle>
            <a:lvl1pPr marL="360000" indent="-36000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500034" y="2060848"/>
            <a:ext cx="8032406" cy="792088"/>
          </a:xfrm>
          <a:prstGeom prst="rect">
            <a:avLst/>
          </a:prstGeom>
        </p:spPr>
        <p:txBody>
          <a:bodyPr/>
          <a:lstStyle>
            <a:lvl1pPr marL="0" indent="-540000">
              <a:buClr>
                <a:schemeClr val="accent6">
                  <a:lumMod val="75000"/>
                </a:schemeClr>
              </a:buClr>
              <a:buFont typeface="+mj-lt"/>
              <a:buAutoNum type="arabicPeriod"/>
              <a:defRPr sz="4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22" name="직선 연결선 21"/>
          <p:cNvCxnSpPr/>
          <p:nvPr userDrawn="1"/>
        </p:nvCxnSpPr>
        <p:spPr bwMode="auto">
          <a:xfrm>
            <a:off x="500034" y="2894922"/>
            <a:ext cx="8277225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내용 개체 틀 34"/>
          <p:cNvSpPr>
            <a:spLocks noGrp="1"/>
          </p:cNvSpPr>
          <p:nvPr>
            <p:ph sz="quarter" idx="13" hasCustomPrompt="1"/>
          </p:nvPr>
        </p:nvSpPr>
        <p:spPr>
          <a:xfrm>
            <a:off x="1038275" y="3003805"/>
            <a:ext cx="504056" cy="316149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+mj-lt"/>
              <a:buNone/>
              <a:defRPr sz="20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번호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55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971600" y="2060848"/>
            <a:ext cx="7560840" cy="792088"/>
          </a:xfrm>
          <a:prstGeom prst="rect">
            <a:avLst/>
          </a:prstGeom>
        </p:spPr>
        <p:txBody>
          <a:bodyPr/>
          <a:lstStyle>
            <a:lvl1pPr marL="540000" indent="-540000"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4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23" name="내용 개체 틀 34"/>
          <p:cNvSpPr>
            <a:spLocks noGrp="1"/>
          </p:cNvSpPr>
          <p:nvPr>
            <p:ph sz="quarter" idx="13" hasCustomPrompt="1"/>
          </p:nvPr>
        </p:nvSpPr>
        <p:spPr>
          <a:xfrm>
            <a:off x="500034" y="2060849"/>
            <a:ext cx="504056" cy="8340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+mj-lt"/>
              <a:buNone/>
              <a:defRPr sz="40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1748998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398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제목두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270000" indent="-36000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91721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6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119354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_제목두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5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270000" indent="-36000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1464527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로고_모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권대용\Desktop\korean_04\04국문가로형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3528392" cy="1179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694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9144000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2571736" cy="53340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68"/>
          <p:cNvSpPr>
            <a:spLocks noChangeArrowheads="1"/>
          </p:cNvSpPr>
          <p:nvPr userDrawn="1"/>
        </p:nvSpPr>
        <p:spPr bwMode="auto">
          <a:xfrm>
            <a:off x="6953398" y="152110"/>
            <a:ext cx="642938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>
              <a:spcBef>
                <a:spcPct val="30000"/>
              </a:spcBef>
              <a:spcAft>
                <a:spcPts val="0"/>
              </a:spcAft>
              <a:buFont typeface="Monotype Sorts" pitchFamily="2" charset="2"/>
              <a:buNone/>
              <a:defRPr/>
            </a:pPr>
            <a:fld id="{8B105A67-C9C5-4571-B0AA-F6D1635C7455}" type="slidenum">
              <a:rPr kumimoji="0" lang="en-US" altLang="ko-KR" sz="1000" b="0">
                <a:solidFill>
                  <a:schemeClr val="bg1"/>
                </a:solidFill>
                <a:latin typeface="Arial Rounded MT Bold" pitchFamily="34" charset="0"/>
                <a:ea typeface="맑은 고딕" pitchFamily="50" charset="-127"/>
              </a:rPr>
              <a:pPr algn="r" fontAlgn="auto">
                <a:spcBef>
                  <a:spcPct val="30000"/>
                </a:spcBef>
                <a:spcAft>
                  <a:spcPts val="0"/>
                </a:spcAft>
                <a:buFont typeface="Monotype Sorts" pitchFamily="2" charset="2"/>
                <a:buNone/>
                <a:defRPr/>
              </a:pPr>
              <a:t>‹#›</a:t>
            </a:fld>
            <a:endParaRPr kumimoji="0" lang="en-US" altLang="ko-KR" sz="1000" b="0" dirty="0">
              <a:solidFill>
                <a:schemeClr val="bg1"/>
              </a:solidFill>
              <a:latin typeface="Arial Rounded MT Bold" pitchFamily="34" charset="0"/>
              <a:ea typeface="맑은 고딕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 rot="5400000">
            <a:off x="7464884" y="204254"/>
            <a:ext cx="408509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0" y="1"/>
            <a:ext cx="9144000" cy="476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2571736" cy="47624"/>
          </a:xfrm>
          <a:prstGeom prst="rect">
            <a:avLst/>
          </a:prstGeom>
          <a:solidFill>
            <a:srgbClr val="CF2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8" descr="C:\Users\권대용\Desktop\logo%26ui(2)\globalsymbol_koreng2_large.gif"/>
          <p:cNvPicPr>
            <a:picLocks noChangeAspect="1" noChangeArrowheads="1"/>
          </p:cNvPicPr>
          <p:nvPr userDrawn="1"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54050"/>
            <a:ext cx="1006523" cy="27224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2" r:id="rId2"/>
    <p:sldLayoutId id="2147483815" r:id="rId3"/>
    <p:sldLayoutId id="2147483820" r:id="rId4"/>
    <p:sldLayoutId id="2147483816" r:id="rId5"/>
    <p:sldLayoutId id="2147483818" r:id="rId6"/>
    <p:sldLayoutId id="2147483817" r:id="rId7"/>
    <p:sldLayoutId id="2147483819" r:id="rId8"/>
    <p:sldLayoutId id="2147483811" r:id="rId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6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9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1.jpe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3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1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4.png"/><Relationship Id="rId4" Type="http://schemas.openxmlformats.org/officeDocument/2006/relationships/image" Target="../media/image223.jpe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3747219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en-US" altLang="ko-KR" dirty="0"/>
              <a:t>Rendering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2239922" cy="1266043"/>
          </a:xfrm>
          <a:prstGeom prst="rect">
            <a:avLst/>
          </a:prstGeom>
        </p:spPr>
      </p:pic>
      <p:pic>
        <p:nvPicPr>
          <p:cNvPr id="2052" name="Picture 4" descr="na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119" y="1124744"/>
            <a:ext cx="1266043" cy="126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08"/>
          <a:stretch/>
        </p:blipFill>
        <p:spPr>
          <a:xfrm>
            <a:off x="755576" y="2562519"/>
            <a:ext cx="7255586" cy="417885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792674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2.2. Tokenization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 err="1"/>
              <a:t>토큰화</a:t>
            </a:r>
            <a:endParaRPr lang="en-US" altLang="ko-KR" dirty="0"/>
          </a:p>
          <a:p>
            <a:pPr lvl="2"/>
            <a:r>
              <a:rPr lang="ko-KR" altLang="en-US" dirty="0"/>
              <a:t>단어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760551" y="1267625"/>
            <a:ext cx="8282493" cy="2176740"/>
            <a:chOff x="760551" y="1267625"/>
            <a:chExt cx="8282493" cy="217674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51" y="1267625"/>
              <a:ext cx="8282493" cy="217674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8388424" y="1272705"/>
              <a:ext cx="654620" cy="29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9"/>
          <a:stretch/>
        </p:blipFill>
        <p:spPr>
          <a:xfrm>
            <a:off x="755576" y="3696610"/>
            <a:ext cx="8280920" cy="9144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1267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2.2. Tokenization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토큰 분석</a:t>
            </a:r>
            <a:endParaRPr lang="en-US" altLang="ko-KR" dirty="0"/>
          </a:p>
          <a:p>
            <a:pPr lvl="1"/>
            <a:r>
              <a:rPr lang="ko-KR" altLang="en-US" dirty="0"/>
              <a:t>어절 분리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어절 통계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685"/>
          <a:stretch/>
        </p:blipFill>
        <p:spPr>
          <a:xfrm>
            <a:off x="686706" y="1412776"/>
            <a:ext cx="8349790" cy="49695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2154457"/>
            <a:ext cx="8352928" cy="62992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3429148"/>
            <a:ext cx="8352928" cy="81699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34"/>
          <a:stretch/>
        </p:blipFill>
        <p:spPr>
          <a:xfrm>
            <a:off x="691104" y="4545835"/>
            <a:ext cx="8345392" cy="189583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71791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2.2. Tokenization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어절 통계 시각화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한글 처리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 b="-1188"/>
          <a:stretch/>
        </p:blipFill>
        <p:spPr>
          <a:xfrm>
            <a:off x="683568" y="1052736"/>
            <a:ext cx="8352928" cy="3106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2132856"/>
            <a:ext cx="8352928" cy="175250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121" y="4102943"/>
            <a:ext cx="3762375" cy="26384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03" y="4112468"/>
            <a:ext cx="38290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002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2.2. Tokenization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통계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분포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찾기</a:t>
            </a:r>
            <a:r>
              <a:rPr lang="en-US" altLang="ko-KR" dirty="0"/>
              <a:t>(</a:t>
            </a:r>
            <a:r>
              <a:rPr lang="ko-KR" altLang="en-US" dirty="0"/>
              <a:t>위치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1007776"/>
            <a:ext cx="8352928" cy="3556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 b="130"/>
          <a:stretch/>
        </p:blipFill>
        <p:spPr>
          <a:xfrm>
            <a:off x="683568" y="1563490"/>
            <a:ext cx="8352928" cy="349317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88"/>
          <a:stretch/>
        </p:blipFill>
        <p:spPr>
          <a:xfrm>
            <a:off x="683568" y="2688038"/>
            <a:ext cx="8352928" cy="36831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20"/>
          <a:stretch/>
        </p:blipFill>
        <p:spPr>
          <a:xfrm>
            <a:off x="683567" y="3256471"/>
            <a:ext cx="8352929" cy="36832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00"/>
          <a:stretch/>
        </p:blipFill>
        <p:spPr>
          <a:xfrm>
            <a:off x="683567" y="4289314"/>
            <a:ext cx="8352929" cy="37453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06"/>
          <a:stretch/>
        </p:blipFill>
        <p:spPr>
          <a:xfrm>
            <a:off x="683567" y="4863964"/>
            <a:ext cx="8352930" cy="37453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83539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2.2. Tokenization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유사 분포 단어 찾기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2092678"/>
            <a:ext cx="8352928" cy="730577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1007776"/>
            <a:ext cx="8352928" cy="77343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grpSp>
        <p:nvGrpSpPr>
          <p:cNvPr id="16" name="그룹 15"/>
          <p:cNvGrpSpPr/>
          <p:nvPr/>
        </p:nvGrpSpPr>
        <p:grpSpPr>
          <a:xfrm>
            <a:off x="683568" y="3134722"/>
            <a:ext cx="8352928" cy="1820510"/>
            <a:chOff x="683568" y="3134722"/>
            <a:chExt cx="8352928" cy="182051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3134722"/>
              <a:ext cx="8352928" cy="182051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8820472" y="3134722"/>
              <a:ext cx="216024" cy="29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96769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2.2. Tokenization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en-US" altLang="ko-KR" dirty="0"/>
              <a:t>n-gram </a:t>
            </a:r>
            <a:r>
              <a:rPr lang="ko-KR" altLang="en-US" dirty="0"/>
              <a:t>모델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 b="1235"/>
          <a:stretch/>
        </p:blipFill>
        <p:spPr>
          <a:xfrm>
            <a:off x="683568" y="3645024"/>
            <a:ext cx="8352928" cy="197519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1080215"/>
            <a:ext cx="8352928" cy="2248728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85908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2.2. Tokenization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정규식 한글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ngram</a:t>
            </a:r>
            <a:r>
              <a:rPr lang="en-US" altLang="ko-KR" dirty="0"/>
              <a:t> </a:t>
            </a:r>
            <a:r>
              <a:rPr lang="ko-KR" altLang="en-US" dirty="0"/>
              <a:t>예제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1080215"/>
            <a:ext cx="8352928" cy="70601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2708920"/>
            <a:ext cx="8352928" cy="35461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3"/>
          <a:stretch/>
        </p:blipFill>
        <p:spPr>
          <a:xfrm>
            <a:off x="683568" y="3270836"/>
            <a:ext cx="8352928" cy="57152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81281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정규화</a:t>
            </a:r>
            <a:r>
              <a:rPr lang="en-US" altLang="ko-KR" dirty="0"/>
              <a:t>/</a:t>
            </a:r>
            <a:r>
              <a:rPr lang="ko-KR" altLang="en-US" dirty="0"/>
              <a:t>연어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7707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정규화</a:t>
            </a:r>
            <a:r>
              <a:rPr lang="en-US" altLang="ko-KR" dirty="0"/>
              <a:t>/</a:t>
            </a:r>
            <a:r>
              <a:rPr lang="ko-KR" altLang="en-US" dirty="0"/>
              <a:t>연어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Normalization</a:t>
            </a:r>
          </a:p>
          <a:p>
            <a:pPr lvl="1"/>
            <a:r>
              <a:rPr lang="ko-KR" altLang="en-US" dirty="0"/>
              <a:t>문장 부호</a:t>
            </a:r>
            <a:r>
              <a:rPr lang="en-US" altLang="ko-KR" dirty="0"/>
              <a:t> </a:t>
            </a:r>
            <a:r>
              <a:rPr lang="ko-KR" altLang="en-US" dirty="0"/>
              <a:t>제거</a:t>
            </a:r>
            <a:r>
              <a:rPr lang="en-US" altLang="ko-KR" dirty="0"/>
              <a:t>, </a:t>
            </a:r>
            <a:r>
              <a:rPr lang="ko-KR" altLang="en-US" dirty="0"/>
              <a:t>소</a:t>
            </a:r>
            <a:r>
              <a:rPr lang="en-US" altLang="ko-KR" dirty="0"/>
              <a:t>(</a:t>
            </a:r>
            <a:r>
              <a:rPr lang="ko-KR" altLang="en-US" dirty="0"/>
              <a:t>대</a:t>
            </a:r>
            <a:r>
              <a:rPr lang="en-US" altLang="ko-KR" dirty="0"/>
              <a:t>)</a:t>
            </a:r>
            <a:r>
              <a:rPr lang="ko-KR" altLang="en-US" dirty="0"/>
              <a:t>문자 변환</a:t>
            </a:r>
            <a:r>
              <a:rPr lang="en-US" altLang="ko-KR" dirty="0"/>
              <a:t>, </a:t>
            </a:r>
            <a:r>
              <a:rPr lang="ko-KR" altLang="en-US" dirty="0"/>
              <a:t>숫자를 단어로 변환</a:t>
            </a:r>
            <a:r>
              <a:rPr lang="en-US" altLang="ko-KR" dirty="0"/>
              <a:t>, </a:t>
            </a:r>
            <a:r>
              <a:rPr lang="ko-KR" altLang="en-US" dirty="0"/>
              <a:t>약어 전개 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문장 부호 제거</a:t>
            </a:r>
            <a:endParaRPr lang="en-US" altLang="ko-KR" dirty="0"/>
          </a:p>
          <a:p>
            <a:pPr lvl="1"/>
            <a:r>
              <a:rPr lang="ko-KR" altLang="en-US" dirty="0"/>
              <a:t>구두점 제거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00" y="2354307"/>
            <a:ext cx="7772799" cy="5207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00" y="2975091"/>
            <a:ext cx="8350896" cy="376774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24018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정규화</a:t>
            </a:r>
            <a:r>
              <a:rPr lang="en-US" altLang="ko-KR" dirty="0"/>
              <a:t>/</a:t>
            </a:r>
            <a:r>
              <a:rPr lang="ko-KR" altLang="en-US" dirty="0"/>
              <a:t>연어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소문자 </a:t>
            </a:r>
            <a:r>
              <a:rPr lang="en-US" altLang="ko-KR" dirty="0"/>
              <a:t>/ </a:t>
            </a:r>
            <a:r>
              <a:rPr lang="ko-KR" altLang="en-US" dirty="0"/>
              <a:t>대문자 변환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1"/>
          <a:stretch/>
        </p:blipFill>
        <p:spPr>
          <a:xfrm>
            <a:off x="685601" y="1196752"/>
            <a:ext cx="8350896" cy="7874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9855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불법인가</a:t>
            </a:r>
            <a:r>
              <a:rPr lang="en-US" altLang="ko-KR" dirty="0"/>
              <a:t>? </a:t>
            </a:r>
            <a:r>
              <a:rPr lang="ko-KR" altLang="en-US" dirty="0"/>
              <a:t>합법인가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078" name="Picture 6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888232"/>
            <a:ext cx="5715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2166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정규화</a:t>
            </a:r>
            <a:r>
              <a:rPr lang="en-US" altLang="ko-KR" dirty="0"/>
              <a:t>/</a:t>
            </a:r>
            <a:r>
              <a:rPr lang="ko-KR" altLang="en-US" dirty="0"/>
              <a:t>연어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Stop words</a:t>
            </a:r>
          </a:p>
          <a:p>
            <a:pPr lvl="1"/>
            <a:r>
              <a:rPr lang="ko-KR" altLang="en-US" dirty="0"/>
              <a:t>문장의 전체적인 의미에 크게 기여하지 않는 단어</a:t>
            </a:r>
            <a:endParaRPr lang="en-US" altLang="ko-KR" dirty="0"/>
          </a:p>
          <a:p>
            <a:pPr lvl="1"/>
            <a:r>
              <a:rPr lang="ko-KR" altLang="en-US" dirty="0" err="1"/>
              <a:t>자연어처리</a:t>
            </a:r>
            <a:r>
              <a:rPr lang="ko-KR" altLang="en-US" dirty="0"/>
              <a:t> 기반 응용 시스템</a:t>
            </a:r>
            <a:r>
              <a:rPr lang="en-US" altLang="ko-KR" dirty="0"/>
              <a:t>(</a:t>
            </a:r>
            <a:r>
              <a:rPr lang="ko-KR" altLang="en-US" dirty="0"/>
              <a:t>정보 검색</a:t>
            </a:r>
            <a:r>
              <a:rPr lang="en-US" altLang="ko-KR" dirty="0"/>
              <a:t>, </a:t>
            </a:r>
            <a:r>
              <a:rPr lang="ko-KR" altLang="en-US" dirty="0"/>
              <a:t>텍스트 </a:t>
            </a:r>
            <a:r>
              <a:rPr lang="ko-KR" altLang="en-US" dirty="0" err="1"/>
              <a:t>마이닝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에서 탐색 공간을 줄이기 위해 사용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4"/>
          <a:stretch/>
        </p:blipFill>
        <p:spPr>
          <a:xfrm>
            <a:off x="685601" y="1844824"/>
            <a:ext cx="8350895" cy="216051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403019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정규화</a:t>
            </a:r>
            <a:r>
              <a:rPr lang="en-US" altLang="ko-KR" dirty="0"/>
              <a:t>/</a:t>
            </a:r>
            <a:r>
              <a:rPr lang="ko-KR" altLang="en-US" dirty="0"/>
              <a:t>연어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한글 </a:t>
            </a:r>
            <a:r>
              <a:rPr lang="ko-KR" altLang="en-US" dirty="0" err="1"/>
              <a:t>불용어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" t="185" b="19424"/>
          <a:stretch/>
        </p:blipFill>
        <p:spPr>
          <a:xfrm>
            <a:off x="685601" y="1124744"/>
            <a:ext cx="3469326" cy="551316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7410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996" y="2543063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2402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정규화</a:t>
            </a:r>
            <a:r>
              <a:rPr lang="en-US" altLang="ko-KR" dirty="0"/>
              <a:t>/</a:t>
            </a:r>
            <a:r>
              <a:rPr lang="ko-KR" altLang="en-US" dirty="0"/>
              <a:t>연어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욕설</a:t>
            </a:r>
            <a:r>
              <a:rPr lang="en-US" altLang="ko-KR" dirty="0"/>
              <a:t>/</a:t>
            </a:r>
            <a:r>
              <a:rPr lang="ko-KR" altLang="en-US" dirty="0"/>
              <a:t>비속어 처리</a:t>
            </a: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5" b="78917"/>
          <a:stretch/>
        </p:blipFill>
        <p:spPr>
          <a:xfrm>
            <a:off x="683568" y="1052736"/>
            <a:ext cx="8352928" cy="1079377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74" r="1695"/>
          <a:stretch/>
        </p:blipFill>
        <p:spPr>
          <a:xfrm>
            <a:off x="683568" y="4362821"/>
            <a:ext cx="8352928" cy="216187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32" r="1695" b="42437"/>
          <a:stretch/>
        </p:blipFill>
        <p:spPr>
          <a:xfrm>
            <a:off x="683568" y="2332227"/>
            <a:ext cx="8352928" cy="181392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25602" name="Picture 2" descr="ê²ìì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771" y="1052736"/>
            <a:ext cx="38957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210342" y="3446842"/>
            <a:ext cx="720080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165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정규화</a:t>
            </a:r>
            <a:r>
              <a:rPr lang="en-US" altLang="ko-KR" dirty="0"/>
              <a:t>/</a:t>
            </a:r>
            <a:r>
              <a:rPr lang="ko-KR" altLang="en-US" dirty="0"/>
              <a:t>연어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What is Collocation?</a:t>
            </a:r>
          </a:p>
          <a:p>
            <a:pPr lvl="1"/>
            <a:r>
              <a:rPr lang="en-US" altLang="ko-KR" dirty="0"/>
              <a:t>Co + Location</a:t>
            </a:r>
          </a:p>
          <a:p>
            <a:pPr lvl="1"/>
            <a:r>
              <a:rPr lang="ko-KR" altLang="en-US" dirty="0"/>
              <a:t>연어</a:t>
            </a:r>
            <a:r>
              <a:rPr lang="en-US" altLang="ko-KR" dirty="0"/>
              <a:t>(Collocation)</a:t>
            </a:r>
            <a:r>
              <a:rPr lang="ko-KR" altLang="en-US" dirty="0"/>
              <a:t>는 두 개 이상의 단어로 구성된 표현 방법</a:t>
            </a:r>
            <a:endParaRPr lang="en-US" altLang="ko-KR" dirty="0"/>
          </a:p>
          <a:p>
            <a:pPr lvl="1"/>
            <a:r>
              <a:rPr lang="ko-KR" altLang="en-US" dirty="0"/>
              <a:t>특정 단어에 대한 연어는 습관적</a:t>
            </a:r>
            <a:r>
              <a:rPr lang="en-US" altLang="ko-KR" dirty="0"/>
              <a:t> </a:t>
            </a:r>
            <a:r>
              <a:rPr lang="ko-KR" altLang="en-US" dirty="0"/>
              <a:t>또는</a:t>
            </a:r>
            <a:r>
              <a:rPr lang="en-US" altLang="ko-KR" dirty="0"/>
              <a:t> </a:t>
            </a:r>
            <a:r>
              <a:rPr lang="ko-KR" altLang="en-US" dirty="0"/>
              <a:t>관습적으로 사용</a:t>
            </a:r>
            <a:r>
              <a:rPr lang="en-US" altLang="ko-KR" dirty="0"/>
              <a:t>(</a:t>
            </a:r>
            <a:r>
              <a:rPr lang="ko-KR" altLang="en-US" dirty="0"/>
              <a:t>위치</a:t>
            </a:r>
            <a:r>
              <a:rPr lang="en-US" altLang="ko-KR" dirty="0"/>
              <a:t>)</a:t>
            </a:r>
            <a:r>
              <a:rPr lang="ko-KR" altLang="en-US" dirty="0"/>
              <a:t>되는 방법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연어의 종류</a:t>
            </a:r>
            <a:endParaRPr lang="en-US" altLang="ko-KR" dirty="0"/>
          </a:p>
          <a:p>
            <a:pPr lvl="1"/>
            <a:r>
              <a:rPr lang="ko-KR" altLang="en-US" dirty="0"/>
              <a:t>명사구 </a:t>
            </a:r>
            <a:r>
              <a:rPr lang="en-US" altLang="ko-KR" dirty="0"/>
              <a:t>/ </a:t>
            </a:r>
            <a:r>
              <a:rPr lang="ko-KR" altLang="en-US" dirty="0" err="1"/>
              <a:t>동사구</a:t>
            </a:r>
            <a:r>
              <a:rPr lang="ko-KR" altLang="en-US" dirty="0"/>
              <a:t> </a:t>
            </a:r>
            <a:r>
              <a:rPr lang="en-US" altLang="ko-KR" dirty="0"/>
              <a:t>/ …</a:t>
            </a:r>
            <a:endParaRPr lang="ko-KR" altLang="en-US" dirty="0"/>
          </a:p>
        </p:txBody>
      </p:sp>
      <p:pic>
        <p:nvPicPr>
          <p:cNvPr id="10" name="Picture 2" descr="íê¸ ëªì¬êµ¬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573016"/>
            <a:ext cx="5760640" cy="163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6189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정규화</a:t>
            </a:r>
            <a:r>
              <a:rPr lang="en-US" altLang="ko-KR" dirty="0"/>
              <a:t>/</a:t>
            </a:r>
            <a:r>
              <a:rPr lang="ko-KR" altLang="en-US" dirty="0"/>
              <a:t>연어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품사 </a:t>
            </a:r>
            <a:r>
              <a:rPr lang="ko-KR" altLang="en-US" dirty="0" err="1"/>
              <a:t>태깅</a:t>
            </a:r>
            <a:endParaRPr lang="en-US" altLang="ko-KR" dirty="0"/>
          </a:p>
          <a:p>
            <a:pPr lvl="1"/>
            <a:r>
              <a:rPr lang="ko-KR" altLang="en-US" dirty="0"/>
              <a:t>영어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Kkma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2"/>
          <a:stretch/>
        </p:blipFill>
        <p:spPr>
          <a:xfrm>
            <a:off x="683568" y="1484784"/>
            <a:ext cx="8352928" cy="100335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3501008"/>
            <a:ext cx="8352928" cy="97750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17044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정규화</a:t>
            </a:r>
            <a:r>
              <a:rPr lang="en-US" altLang="ko-KR" dirty="0"/>
              <a:t>/</a:t>
            </a:r>
            <a:r>
              <a:rPr lang="ko-KR" altLang="en-US" dirty="0"/>
              <a:t>연어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명사구 찾기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8568952" cy="38305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172400" y="1124744"/>
            <a:ext cx="86409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3"/>
          <a:stretch/>
        </p:blipFill>
        <p:spPr>
          <a:xfrm>
            <a:off x="611560" y="5229200"/>
            <a:ext cx="8424936" cy="7339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48873" y="5486594"/>
            <a:ext cx="3151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FF0000"/>
                </a:solidFill>
              </a:rPr>
              <a:t>한정사</a:t>
            </a:r>
            <a:r>
              <a:rPr lang="en-US" altLang="ko-KR" sz="1200" b="1" dirty="0">
                <a:solidFill>
                  <a:srgbClr val="FF0000"/>
                </a:solidFill>
              </a:rPr>
              <a:t>+</a:t>
            </a:r>
            <a:r>
              <a:rPr lang="ko-KR" altLang="en-US" sz="1200" b="1" dirty="0">
                <a:solidFill>
                  <a:srgbClr val="FF0000"/>
                </a:solidFill>
              </a:rPr>
              <a:t>형용사</a:t>
            </a:r>
            <a:r>
              <a:rPr lang="en-US" altLang="ko-KR" sz="1200" b="1" dirty="0">
                <a:solidFill>
                  <a:srgbClr val="FF0000"/>
                </a:solidFill>
              </a:rPr>
              <a:t>+</a:t>
            </a:r>
            <a:r>
              <a:rPr lang="ko-KR" altLang="en-US" sz="1200" b="1" dirty="0" err="1">
                <a:solidFill>
                  <a:srgbClr val="FF0000"/>
                </a:solidFill>
              </a:rPr>
              <a:t>명사류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명사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복수 고유 등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4595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정규화</a:t>
            </a:r>
            <a:r>
              <a:rPr lang="en-US" altLang="ko-KR" dirty="0"/>
              <a:t>/</a:t>
            </a:r>
            <a:r>
              <a:rPr lang="ko-KR" altLang="en-US" dirty="0"/>
              <a:t>연어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명사구 찾기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172400" y="1124744"/>
            <a:ext cx="86409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3"/>
          <a:stretch/>
        </p:blipFill>
        <p:spPr>
          <a:xfrm>
            <a:off x="611560" y="2996952"/>
            <a:ext cx="8424936" cy="299526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2" descr="íê¸ ëªì¬êµ¬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125445"/>
            <a:ext cx="3312368" cy="93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5156" y="2377274"/>
            <a:ext cx="837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('</a:t>
            </a:r>
            <a:r>
              <a:rPr lang="ko-KR" altLang="en-US" sz="1400" dirty="0"/>
              <a:t>내</a:t>
            </a:r>
            <a:r>
              <a:rPr lang="en-US" altLang="ko-KR" sz="1400" dirty="0"/>
              <a:t>', 'NP'), ('</a:t>
            </a:r>
            <a:r>
              <a:rPr lang="ko-KR" altLang="en-US" sz="1400" dirty="0"/>
              <a:t>친구</a:t>
            </a:r>
            <a:r>
              <a:rPr lang="en-US" altLang="ko-KR" sz="1400" dirty="0"/>
              <a:t>', 'NNG'), ('</a:t>
            </a:r>
            <a:r>
              <a:rPr lang="ko-KR" altLang="en-US" sz="1400" dirty="0"/>
              <a:t>는</a:t>
            </a:r>
            <a:r>
              <a:rPr lang="en-US" altLang="ko-KR" sz="1400" dirty="0"/>
              <a:t>', 'JX'), ('</a:t>
            </a:r>
            <a:r>
              <a:rPr lang="ko-KR" altLang="en-US" sz="1400" dirty="0"/>
              <a:t>잠</a:t>
            </a:r>
            <a:r>
              <a:rPr lang="en-US" altLang="ko-KR" sz="1400" dirty="0"/>
              <a:t>', 'NNG'), ('</a:t>
            </a:r>
            <a:r>
              <a:rPr lang="ko-KR" altLang="en-US" sz="1400" dirty="0"/>
              <a:t>을</a:t>
            </a:r>
            <a:r>
              <a:rPr lang="en-US" altLang="ko-KR" sz="1400" dirty="0"/>
              <a:t>', 'JKO'), ('</a:t>
            </a:r>
            <a:r>
              <a:rPr lang="ko-KR" altLang="en-US" sz="1400" dirty="0"/>
              <a:t>많이</a:t>
            </a:r>
            <a:r>
              <a:rPr lang="en-US" altLang="ko-KR" sz="1400" dirty="0"/>
              <a:t>', 'MAG'), ('</a:t>
            </a:r>
            <a:r>
              <a:rPr lang="ko-KR" altLang="en-US" sz="1400" dirty="0"/>
              <a:t>자</a:t>
            </a:r>
            <a:r>
              <a:rPr lang="en-US" altLang="ko-KR" sz="1400" dirty="0"/>
              <a:t>', 'VV'), ('</a:t>
            </a:r>
            <a:r>
              <a:rPr lang="ko-KR" altLang="en-US" sz="1400" dirty="0" err="1"/>
              <a:t>ㄴ다</a:t>
            </a:r>
            <a:r>
              <a:rPr lang="en-US" altLang="ko-KR" sz="1400" dirty="0"/>
              <a:t>', 'EFN')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229971" y="3187998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FF0000"/>
                </a:solidFill>
              </a:rPr>
              <a:t>명사류</a:t>
            </a:r>
            <a:r>
              <a:rPr lang="en-US" altLang="ko-KR" sz="1200" b="1" dirty="0">
                <a:solidFill>
                  <a:srgbClr val="FF0000"/>
                </a:solidFill>
              </a:rPr>
              <a:t>+</a:t>
            </a:r>
            <a:r>
              <a:rPr lang="ko-KR" altLang="en-US" sz="1200" b="1" dirty="0" err="1">
                <a:solidFill>
                  <a:srgbClr val="FF0000"/>
                </a:solidFill>
              </a:rPr>
              <a:t>명사류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명사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복수 고유 등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부사</a:t>
            </a:r>
            <a:r>
              <a:rPr lang="en-US" altLang="ko-KR" sz="1200" b="1" dirty="0">
                <a:solidFill>
                  <a:srgbClr val="FF0000"/>
                </a:solidFill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</a:rPr>
              <a:t>관형사</a:t>
            </a:r>
            <a:r>
              <a:rPr lang="en-US" altLang="ko-KR" sz="1200" b="1" dirty="0">
                <a:solidFill>
                  <a:srgbClr val="FF0000"/>
                </a:solidFill>
              </a:rPr>
              <a:t>+</a:t>
            </a:r>
            <a:r>
              <a:rPr lang="ko-KR" altLang="en-US" sz="1200" b="1" dirty="0">
                <a:solidFill>
                  <a:srgbClr val="FF0000"/>
                </a:solidFill>
              </a:rPr>
              <a:t>동사</a:t>
            </a:r>
            <a:r>
              <a:rPr lang="en-US" altLang="ko-KR" sz="1200" b="1" dirty="0">
                <a:solidFill>
                  <a:srgbClr val="FF0000"/>
                </a:solidFill>
              </a:rPr>
              <a:t>+</a:t>
            </a:r>
            <a:r>
              <a:rPr lang="ko-KR" altLang="en-US" sz="1200" b="1" dirty="0">
                <a:solidFill>
                  <a:srgbClr val="FF0000"/>
                </a:solidFill>
              </a:rPr>
              <a:t>어미</a:t>
            </a:r>
          </a:p>
        </p:txBody>
      </p:sp>
    </p:spTree>
    <p:extLst>
      <p:ext uri="{BB962C8B-B14F-4D97-AF65-F5344CB8AC3E}">
        <p14:creationId xmlns:p14="http://schemas.microsoft.com/office/powerpoint/2010/main" val="28847890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정규화</a:t>
            </a:r>
            <a:r>
              <a:rPr lang="en-US" altLang="ko-KR" dirty="0"/>
              <a:t>/</a:t>
            </a:r>
            <a:r>
              <a:rPr lang="ko-KR" altLang="en-US" dirty="0"/>
              <a:t>연어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연어</a:t>
            </a:r>
            <a:r>
              <a:rPr lang="en-US" altLang="ko-KR" dirty="0"/>
              <a:t>(collocation)</a:t>
            </a:r>
            <a:r>
              <a:rPr lang="ko-KR" altLang="en-US" dirty="0"/>
              <a:t> 찾기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1007876"/>
            <a:ext cx="8352928" cy="54937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651" b="-1169"/>
          <a:stretch/>
        </p:blipFill>
        <p:spPr>
          <a:xfrm>
            <a:off x="683568" y="1757362"/>
            <a:ext cx="8352928" cy="37157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grpSp>
        <p:nvGrpSpPr>
          <p:cNvPr id="9" name="그룹 8"/>
          <p:cNvGrpSpPr/>
          <p:nvPr/>
        </p:nvGrpSpPr>
        <p:grpSpPr>
          <a:xfrm>
            <a:off x="683568" y="2420888"/>
            <a:ext cx="8352928" cy="2183545"/>
            <a:chOff x="683568" y="2420888"/>
            <a:chExt cx="8352928" cy="218354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2420888"/>
              <a:ext cx="8352928" cy="2183545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8604448" y="2420888"/>
              <a:ext cx="432048" cy="29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20984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정규화</a:t>
            </a:r>
            <a:r>
              <a:rPr lang="en-US" altLang="ko-KR" dirty="0"/>
              <a:t>/</a:t>
            </a:r>
            <a:r>
              <a:rPr lang="ko-KR" altLang="en-US" dirty="0"/>
              <a:t>연어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PMI</a:t>
            </a:r>
            <a:endParaRPr lang="ko-KR" altLang="en-US" dirty="0"/>
          </a:p>
        </p:txBody>
      </p:sp>
      <p:pic>
        <p:nvPicPr>
          <p:cNvPr id="2253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" t="10881" r="2616"/>
          <a:stretch/>
        </p:blipFill>
        <p:spPr bwMode="auto">
          <a:xfrm>
            <a:off x="923691" y="1778826"/>
            <a:ext cx="7296619" cy="387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1911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정규화</a:t>
            </a:r>
            <a:r>
              <a:rPr lang="en-US" altLang="ko-KR" dirty="0"/>
              <a:t>/</a:t>
            </a:r>
            <a:r>
              <a:rPr lang="ko-KR" altLang="en-US" dirty="0"/>
              <a:t>연어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예제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2"/>
          <a:stretch/>
        </p:blipFill>
        <p:spPr>
          <a:xfrm>
            <a:off x="683568" y="1052736"/>
            <a:ext cx="8352928" cy="411368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7461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합법이다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9220" name="Picture 4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56" y="1232756"/>
            <a:ext cx="6278289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1154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정규화</a:t>
            </a:r>
            <a:r>
              <a:rPr lang="en-US" altLang="ko-KR" dirty="0"/>
              <a:t>/</a:t>
            </a:r>
            <a:r>
              <a:rPr lang="ko-KR" altLang="en-US" dirty="0"/>
              <a:t>연어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Word Cloud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1052736"/>
            <a:ext cx="8352928" cy="221843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90725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정규화</a:t>
            </a:r>
            <a:r>
              <a:rPr lang="en-US" altLang="ko-KR" dirty="0"/>
              <a:t>/</a:t>
            </a:r>
            <a:r>
              <a:rPr lang="ko-KR" altLang="en-US" dirty="0"/>
              <a:t>연어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Word Cloud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한글 지원 안함</a:t>
            </a:r>
            <a:r>
              <a:rPr lang="en-US" altLang="ko-KR" dirty="0"/>
              <a:t>, </a:t>
            </a:r>
            <a:r>
              <a:rPr lang="ko-KR" altLang="en-US" dirty="0"/>
              <a:t>폰트 별도 설정 필요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4"/>
          <a:stretch/>
        </p:blipFill>
        <p:spPr>
          <a:xfrm>
            <a:off x="683568" y="1052736"/>
            <a:ext cx="8352928" cy="7874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2040290"/>
            <a:ext cx="8352928" cy="312793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97501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Vector Space Model</a:t>
            </a:r>
          </a:p>
          <a:p>
            <a:r>
              <a:rPr lang="en-US" altLang="ko-KR" dirty="0"/>
              <a:t>Indexing</a:t>
            </a:r>
          </a:p>
          <a:p>
            <a:r>
              <a:rPr lang="en-US" altLang="ko-KR" dirty="0"/>
              <a:t>Inverted Document</a:t>
            </a:r>
          </a:p>
          <a:p>
            <a:r>
              <a:rPr lang="en-US" altLang="ko-KR" dirty="0"/>
              <a:t>Weighting</a:t>
            </a:r>
          </a:p>
          <a:p>
            <a:r>
              <a:rPr lang="en-US" altLang="ko-KR" dirty="0"/>
              <a:t>Retrieving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정보검색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</a:p>
          <a:p>
            <a:r>
              <a:rPr lang="en-US" altLang="ko-KR" dirty="0"/>
              <a:t>3.</a:t>
            </a:r>
          </a:p>
          <a:p>
            <a:r>
              <a:rPr lang="en-US" altLang="ko-KR" dirty="0"/>
              <a:t>3.</a:t>
            </a:r>
          </a:p>
          <a:p>
            <a:r>
              <a:rPr lang="en-US" altLang="ko-KR" dirty="0"/>
              <a:t>3.</a:t>
            </a:r>
          </a:p>
          <a:p>
            <a:r>
              <a:rPr lang="en-US" altLang="ko-KR" dirty="0"/>
              <a:t>3.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29065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753656"/>
            <a:ext cx="8928992" cy="6048672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Picture 2" descr="text min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03985"/>
            <a:ext cx="8928992" cy="482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 flipH="1">
            <a:off x="802873" y="1589386"/>
            <a:ext cx="1032823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1300110" y="5141427"/>
            <a:ext cx="1656183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2267745" y="5357450"/>
            <a:ext cx="688548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4459515" y="5605005"/>
            <a:ext cx="108012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588224" y="4084438"/>
            <a:ext cx="1224136" cy="1034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7031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Vector Space Model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9380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3.1. Vector Space Model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Vector representation</a:t>
            </a:r>
            <a:endParaRPr lang="ko-KR" altLang="en-US" dirty="0"/>
          </a:p>
        </p:txBody>
      </p:sp>
      <p:pic>
        <p:nvPicPr>
          <p:cNvPr id="32774" name="Picture 6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30"/>
          <a:stretch/>
        </p:blipFill>
        <p:spPr bwMode="auto">
          <a:xfrm>
            <a:off x="872605" y="1484784"/>
            <a:ext cx="7398791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5151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3.1. Vector Space Model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Bag of words</a:t>
            </a:r>
            <a:endParaRPr lang="ko-KR" altLang="en-US" dirty="0"/>
          </a:p>
        </p:txBody>
      </p:sp>
      <p:pic>
        <p:nvPicPr>
          <p:cNvPr id="44034" name="Picture 2" descr="Bag-of-Words&#10;3&#10;Jinho Choi is a professor at Emory University .&#10;Prof. Choi teaches computer science .&#10;Dr. Choi âs research ...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" t="15421" r="5752" b="7801"/>
          <a:stretch/>
        </p:blipFill>
        <p:spPr bwMode="auto">
          <a:xfrm>
            <a:off x="593558" y="1102149"/>
            <a:ext cx="7956884" cy="52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722350" y="5971876"/>
            <a:ext cx="82809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3558" y="5971876"/>
            <a:ext cx="82809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3048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3.1. Vector Space Model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How to measure word importance</a:t>
            </a:r>
            <a:endParaRPr lang="ko-KR" altLang="en-US" dirty="0"/>
          </a:p>
        </p:txBody>
      </p:sp>
      <p:pic>
        <p:nvPicPr>
          <p:cNvPr id="10" name="Picture 2" descr="Term Frequency&#10;Bag-of-Words&#10;4&#10;Jinho Choi is a professor at Emory University .&#10;Prof. Choi teaches computer science .&#10;Dr. Ch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5323" r="5556" b="8134"/>
          <a:stretch/>
        </p:blipFill>
        <p:spPr bwMode="auto">
          <a:xfrm>
            <a:off x="599220" y="1102149"/>
            <a:ext cx="7951222" cy="513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722350" y="5877273"/>
            <a:ext cx="82809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9220" y="5877273"/>
            <a:ext cx="82809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8529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3.1. Vector Space Model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TF-IDF</a:t>
            </a:r>
            <a:endParaRPr lang="ko-KR" altLang="en-US" dirty="0"/>
          </a:p>
        </p:txBody>
      </p:sp>
      <p:pic>
        <p:nvPicPr>
          <p:cNvPr id="41986" name="Picture 2" descr="TF-IDF&#10;5&#10;Term Frequency of w in d â D = # of times that w appears in d&#10;Given a set of documents D:&#10;Document Frequency of w...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t="15750" r="8210" b="8161"/>
          <a:stretch/>
        </p:blipFill>
        <p:spPr bwMode="auto">
          <a:xfrm>
            <a:off x="467544" y="934008"/>
            <a:ext cx="8208912" cy="556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848364" y="6140016"/>
            <a:ext cx="82809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7544" y="6140016"/>
            <a:ext cx="82809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51499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3.1. Vector Space Model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Similarity(1)</a:t>
            </a:r>
            <a:endParaRPr lang="ko-KR" altLang="en-US" dirty="0"/>
          </a:p>
        </p:txBody>
      </p:sp>
      <p:pic>
        <p:nvPicPr>
          <p:cNvPr id="40964" name="Picture 4" descr="Document Similarity&#10;7&#10;0 0 0 0 0 0 0 0 0 0 0 0 0 0 0 0 0 0 0 0 0 0 0 0 0 0 0 0 0 0 0 0 0 0 0 0 0 0 0 01 11 1 11&#10;0 0 0 0 0 0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4" t="16574" r="4764" b="13377"/>
          <a:stretch/>
        </p:blipFill>
        <p:spPr bwMode="auto">
          <a:xfrm>
            <a:off x="251520" y="1154869"/>
            <a:ext cx="8640960" cy="5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092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불법이다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7" name="Picture 2" descr="https://qph.ec.quoracdn.net/main-qimg-44c42962a6e1930962f726013fa63f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1418114"/>
            <a:ext cx="8424936" cy="459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2149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3.1. Vector Space Model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Similarity(2)</a:t>
            </a:r>
            <a:endParaRPr lang="ko-KR" altLang="en-US" dirty="0"/>
          </a:p>
        </p:txBody>
      </p:sp>
      <p:pic>
        <p:nvPicPr>
          <p:cNvPr id="40962" name="Picture 2" descr="Document Similarity&#10;6&#10;I like this movie very much&#10;Compare two documents in a vector space?&#10;0 0 0 0 0 0 0 0 0 0 0 0 0 0 0 0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7" t="17003" r="6526" b="13853"/>
          <a:stretch/>
        </p:blipFill>
        <p:spPr bwMode="auto">
          <a:xfrm>
            <a:off x="323528" y="1188021"/>
            <a:ext cx="8496944" cy="505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8377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3.1. Vector Space Model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Vector Model</a:t>
            </a:r>
            <a:endParaRPr lang="ko-KR" altLang="en-US" dirty="0"/>
          </a:p>
        </p:txBody>
      </p:sp>
      <p:pic>
        <p:nvPicPr>
          <p:cNvPr id="37892" name="Picture 4" descr="https://janav.files.wordpress.com/2013/10/cosinesimiarlity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55699"/>
            <a:ext cx="8928992" cy="452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2496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3.1. Vector Space Model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32770" name="Picture 2" descr="nltk vector space model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2055443"/>
            <a:ext cx="8928991" cy="332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568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altLang="ko-KR" dirty="0"/>
              <a:t>Indexing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341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3.2. Indexing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Picture 4" descr="nformation Retrieval model Â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00746"/>
            <a:ext cx="8928996" cy="463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894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3.2. Indexing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뉴스 수집</a:t>
            </a:r>
            <a:endParaRPr lang="en-US" altLang="ko-KR" dirty="0"/>
          </a:p>
          <a:p>
            <a:pPr lvl="1"/>
            <a:r>
              <a:rPr lang="en-US" altLang="ko-KR" dirty="0"/>
              <a:t>http://media.daum.net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07797"/>
            <a:ext cx="5463491" cy="533357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683568" y="2996952"/>
            <a:ext cx="2952328" cy="3528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84145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3.2. Indexing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5" y="1678577"/>
            <a:ext cx="7213971" cy="407691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83348" y="3897373"/>
            <a:ext cx="65527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94437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3.2. Indexing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각 링크에서 본문 수집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1052736"/>
            <a:ext cx="5272897" cy="568863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83568" y="3861048"/>
            <a:ext cx="5328592" cy="2880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12780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3.2. Indexing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" y="1599070"/>
            <a:ext cx="8928100" cy="423612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67544" y="2276872"/>
            <a:ext cx="8568506" cy="3558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9449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3.2. Indexing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문서 저장 </a:t>
            </a:r>
            <a:r>
              <a:rPr lang="en-US" altLang="ko-KR" dirty="0"/>
              <a:t>/ </a:t>
            </a:r>
            <a:r>
              <a:rPr lang="ko-KR" altLang="en-US" dirty="0"/>
              <a:t>불러오기</a:t>
            </a:r>
            <a:endParaRPr lang="en-US" altLang="ko-KR" dirty="0"/>
          </a:p>
          <a:p>
            <a:pPr lvl="1"/>
            <a:r>
              <a:rPr lang="ko-KR" altLang="en-US" dirty="0"/>
              <a:t>저장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불러오기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1412776"/>
            <a:ext cx="8352928" cy="18089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3861048"/>
            <a:ext cx="8352928" cy="110141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5571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불법 사례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1196752"/>
            <a:ext cx="7416824" cy="205595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48" y="3645024"/>
            <a:ext cx="7412364" cy="97973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931690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3.2. Indexing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문서 저장 </a:t>
            </a:r>
            <a:r>
              <a:rPr lang="en-US" altLang="ko-KR" dirty="0"/>
              <a:t>/ </a:t>
            </a:r>
            <a:r>
              <a:rPr lang="ko-KR" altLang="en-US" dirty="0"/>
              <a:t>불러오기</a:t>
            </a:r>
            <a:endParaRPr lang="en-US" altLang="ko-KR" dirty="0"/>
          </a:p>
          <a:p>
            <a:pPr lvl="1"/>
            <a:r>
              <a:rPr lang="ko-KR" altLang="en-US" dirty="0"/>
              <a:t>저장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불러오기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1412776"/>
            <a:ext cx="8352928" cy="180894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3861048"/>
            <a:ext cx="8352928" cy="110141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3173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3.2. Indexing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정규화</a:t>
            </a:r>
            <a:endParaRPr lang="en-US" altLang="ko-KR" dirty="0"/>
          </a:p>
          <a:p>
            <a:pPr lvl="1"/>
            <a:r>
              <a:rPr lang="ko-KR" altLang="en-US" dirty="0"/>
              <a:t>문서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1412776"/>
            <a:ext cx="8352928" cy="11168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3429000"/>
            <a:ext cx="8352928" cy="932098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73857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3.2. Indexing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단어</a:t>
            </a:r>
            <a:endParaRPr lang="en-US" altLang="ko-KR" dirty="0"/>
          </a:p>
          <a:p>
            <a:pPr lvl="2"/>
            <a:r>
              <a:rPr lang="en-US" altLang="ko-KR" dirty="0" err="1"/>
              <a:t>word_tokenize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 err="1"/>
              <a:t>regexp_tokenize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n-gram(2-gram)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0"/>
          <a:stretch/>
        </p:blipFill>
        <p:spPr>
          <a:xfrm>
            <a:off x="686025" y="1268760"/>
            <a:ext cx="8350472" cy="80014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216"/>
          <a:stretch/>
        </p:blipFill>
        <p:spPr>
          <a:xfrm>
            <a:off x="686025" y="5013176"/>
            <a:ext cx="8350471" cy="1734325"/>
          </a:xfrm>
          <a:prstGeom prst="rect">
            <a:avLst/>
          </a:prstGeom>
          <a:solidFill>
            <a:srgbClr val="F8F8F8"/>
          </a:solidFill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8"/>
          <a:stretch/>
        </p:blipFill>
        <p:spPr>
          <a:xfrm>
            <a:off x="686025" y="2735360"/>
            <a:ext cx="8350471" cy="166977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532301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3.2. Indexing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2"/>
            <a:r>
              <a:rPr lang="en-US" altLang="ko-KR" dirty="0"/>
              <a:t>n-gram(2-gram) </a:t>
            </a:r>
            <a:r>
              <a:rPr lang="ko-KR" altLang="en-US" dirty="0"/>
              <a:t>같이 사용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1052736"/>
            <a:ext cx="8352928" cy="2837448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172813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3.2. Indexing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en-US" altLang="ko-KR" dirty="0" err="1"/>
              <a:t>konlpy</a:t>
            </a:r>
            <a:endParaRPr lang="en-US" altLang="ko-KR" dirty="0"/>
          </a:p>
          <a:p>
            <a:pPr lvl="2"/>
            <a:r>
              <a:rPr lang="ko-KR" altLang="en-US" dirty="0"/>
              <a:t>형태소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명사 분석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8"/>
          <a:stretch/>
        </p:blipFill>
        <p:spPr>
          <a:xfrm>
            <a:off x="686025" y="1268760"/>
            <a:ext cx="8350471" cy="110976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8"/>
          <a:stretch/>
        </p:blipFill>
        <p:spPr>
          <a:xfrm>
            <a:off x="686025" y="3573016"/>
            <a:ext cx="8350471" cy="128197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5" y="5055105"/>
            <a:ext cx="8350471" cy="32289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627784" y="5022097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40541" y="5183732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5" y="2545632"/>
            <a:ext cx="8350471" cy="33296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114807" y="2520790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72000" y="2673453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9577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3.2. Indexing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명사 목록 추출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7" b="1455"/>
          <a:stretch/>
        </p:blipFill>
        <p:spPr>
          <a:xfrm>
            <a:off x="686025" y="1052736"/>
            <a:ext cx="8350471" cy="155218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4"/>
          <a:stretch/>
        </p:blipFill>
        <p:spPr>
          <a:xfrm>
            <a:off x="686025" y="2801186"/>
            <a:ext cx="8350471" cy="394018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64394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3.2. Indexing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" y="1309220"/>
            <a:ext cx="8928100" cy="481582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7801786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3.2. Indexing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내용 개체 틀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98" y="692150"/>
            <a:ext cx="8436004" cy="604996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88881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en-US" altLang="ko-KR" dirty="0"/>
              <a:t>Inverted Document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021310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3.3. Inverted Document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How to find relevant document?</a:t>
            </a:r>
            <a:endParaRPr lang="ko-KR" altLang="en-US" dirty="0"/>
          </a:p>
        </p:txBody>
      </p:sp>
      <p:pic>
        <p:nvPicPr>
          <p:cNvPr id="14338" name="Picture 2" descr="information retrieval inverted index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83518"/>
            <a:ext cx="457200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175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불법은 아니지만 조심하자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3374" y="1824206"/>
            <a:ext cx="775725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/>
              <a:t>1. </a:t>
            </a:r>
            <a:r>
              <a:rPr lang="ko-KR" altLang="en-US" sz="2400" b="1" dirty="0"/>
              <a:t>스크랩하는 컨텐츠에 지적재산권이 있는지 </a:t>
            </a:r>
          </a:p>
          <a:p>
            <a:pPr>
              <a:lnSpc>
                <a:spcPct val="200000"/>
              </a:lnSpc>
            </a:pPr>
            <a:r>
              <a:rPr lang="en-US" altLang="ko-KR" sz="2400" b="1" dirty="0"/>
              <a:t>2. </a:t>
            </a:r>
            <a:r>
              <a:rPr lang="ko-KR" altLang="en-US" sz="2400" b="1" dirty="0" err="1"/>
              <a:t>크롤링</a:t>
            </a:r>
            <a:r>
              <a:rPr lang="ko-KR" altLang="en-US" sz="2400" b="1" dirty="0"/>
              <a:t> 하는 행동이 사이트에 큰 부담을 주지 않는지</a:t>
            </a:r>
          </a:p>
          <a:p>
            <a:pPr>
              <a:lnSpc>
                <a:spcPct val="200000"/>
              </a:lnSpc>
            </a:pPr>
            <a:r>
              <a:rPr lang="en-US" altLang="ko-KR" sz="2400" b="1" dirty="0"/>
              <a:t>3. </a:t>
            </a:r>
            <a:r>
              <a:rPr lang="ko-KR" altLang="en-US" sz="2400" b="1" dirty="0" err="1"/>
              <a:t>크롤러가</a:t>
            </a:r>
            <a:r>
              <a:rPr lang="ko-KR" altLang="en-US" sz="2400" b="1" dirty="0"/>
              <a:t> 사이트의 </a:t>
            </a:r>
            <a:r>
              <a:rPr lang="ko-KR" altLang="en-US" sz="2400" b="1" dirty="0" err="1"/>
              <a:t>이용방침을</a:t>
            </a:r>
            <a:r>
              <a:rPr lang="ko-KR" altLang="en-US" sz="2400" b="1" dirty="0"/>
              <a:t> 위반하지 않는지</a:t>
            </a:r>
          </a:p>
          <a:p>
            <a:pPr>
              <a:lnSpc>
                <a:spcPct val="200000"/>
              </a:lnSpc>
            </a:pPr>
            <a:r>
              <a:rPr lang="en-US" altLang="ko-KR" sz="2400" b="1" dirty="0"/>
              <a:t>4. </a:t>
            </a:r>
            <a:r>
              <a:rPr lang="ko-KR" altLang="en-US" sz="2400" b="1" dirty="0" err="1"/>
              <a:t>크롤러가</a:t>
            </a:r>
            <a:r>
              <a:rPr lang="ko-KR" altLang="en-US" sz="2400" b="1" dirty="0"/>
              <a:t> 사용자의 민감한 정보를 가져오지 않는지</a:t>
            </a:r>
          </a:p>
          <a:p>
            <a:pPr>
              <a:lnSpc>
                <a:spcPct val="200000"/>
              </a:lnSpc>
            </a:pPr>
            <a:r>
              <a:rPr lang="en-US" altLang="ko-KR" sz="2400" b="1" dirty="0"/>
              <a:t>5. </a:t>
            </a:r>
            <a:r>
              <a:rPr lang="ko-KR" altLang="en-US" sz="2400" b="1" dirty="0"/>
              <a:t>가져온 컨텐츠를 적합한 사용 </a:t>
            </a:r>
            <a:r>
              <a:rPr lang="ko-KR" altLang="en-US" sz="2400" b="1" dirty="0" err="1"/>
              <a:t>표준하에</a:t>
            </a:r>
            <a:r>
              <a:rPr lang="ko-KR" altLang="en-US" sz="2400" b="1" dirty="0"/>
              <a:t> 사용하는지</a:t>
            </a:r>
          </a:p>
        </p:txBody>
      </p:sp>
    </p:spTree>
    <p:extLst>
      <p:ext uri="{BB962C8B-B14F-4D97-AF65-F5344CB8AC3E}">
        <p14:creationId xmlns:p14="http://schemas.microsoft.com/office/powerpoint/2010/main" val="230614887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3.3. Inverted Document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Forward Index</a:t>
            </a:r>
            <a:endParaRPr lang="ko-KR" altLang="en-US" dirty="0"/>
          </a:p>
        </p:txBody>
      </p:sp>
      <p:pic>
        <p:nvPicPr>
          <p:cNvPr id="5122" name="Picture 2" descr="search engine ind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1196752"/>
            <a:ext cx="32956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" t="31064" r="5182" b="17879"/>
          <a:stretch/>
        </p:blipFill>
        <p:spPr bwMode="auto">
          <a:xfrm>
            <a:off x="562022" y="3239884"/>
            <a:ext cx="8019957" cy="350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46929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3.3. Inverted Document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Inverted Index</a:t>
            </a:r>
            <a:endParaRPr lang="ko-KR" altLang="en-US" dirty="0"/>
          </a:p>
        </p:txBody>
      </p:sp>
      <p:pic>
        <p:nvPicPr>
          <p:cNvPr id="13314" name="Picture 2" descr="search engine ind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1268760"/>
            <a:ext cx="49339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88" y="2960746"/>
            <a:ext cx="6588224" cy="377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6380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3.3. Inverted Document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en-US" altLang="ko-KR" dirty="0"/>
              <a:t>Inverted Index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88"/>
          <a:stretch/>
        </p:blipFill>
        <p:spPr>
          <a:xfrm>
            <a:off x="683568" y="1052736"/>
            <a:ext cx="8352928" cy="2298818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4005064"/>
            <a:ext cx="23631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{noun1 : doc1, doc3}</a:t>
            </a:r>
          </a:p>
          <a:p>
            <a:pPr algn="ctr"/>
            <a:r>
              <a:rPr lang="en-US" altLang="ko-KR" dirty="0"/>
              <a:t>{noun2 : doc1, doc2}</a:t>
            </a:r>
          </a:p>
          <a:p>
            <a:pPr algn="ctr"/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3056" y="3635732"/>
            <a:ext cx="1703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FF0000"/>
                </a:solidFill>
              </a:rPr>
              <a:t>invertedIndex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55800" y="4005064"/>
            <a:ext cx="33153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{doc1 : {noun1:2, noun2:1, …}}</a:t>
            </a:r>
          </a:p>
          <a:p>
            <a:pPr algn="ctr"/>
            <a:r>
              <a:rPr lang="en-US" altLang="ko-KR" dirty="0"/>
              <a:t>{doc2 : {noun2:5, noun3:2, …}}</a:t>
            </a:r>
          </a:p>
          <a:p>
            <a:pPr algn="ctr"/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63287" y="363573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FF0000"/>
                </a:solidFill>
              </a:rPr>
              <a:t>docNouns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987824" y="4221088"/>
            <a:ext cx="12241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오른쪽 중괄호 12"/>
          <p:cNvSpPr/>
          <p:nvPr/>
        </p:nvSpPr>
        <p:spPr>
          <a:xfrm rot="5400000">
            <a:off x="2182435" y="5049180"/>
            <a:ext cx="216024" cy="1152128"/>
          </a:xfrm>
          <a:prstGeom prst="righ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94240" y="5867980"/>
            <a:ext cx="17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i="1" dirty="0"/>
              <a:t>document </a:t>
            </a:r>
            <a:r>
              <a:rPr lang="en-US" altLang="ko-KR" i="1" dirty="0" err="1"/>
              <a:t>freq</a:t>
            </a:r>
            <a:endParaRPr lang="ko-KR" altLang="en-US" i="1" dirty="0"/>
          </a:p>
        </p:txBody>
      </p:sp>
      <p:sp>
        <p:nvSpPr>
          <p:cNvPr id="16" name="오른쪽 중괄호 15"/>
          <p:cNvSpPr/>
          <p:nvPr/>
        </p:nvSpPr>
        <p:spPr>
          <a:xfrm rot="5400000">
            <a:off x="6073943" y="4570903"/>
            <a:ext cx="216024" cy="2108682"/>
          </a:xfrm>
          <a:prstGeom prst="righ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597916" y="5867980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i="1" dirty="0"/>
              <a:t>term </a:t>
            </a:r>
            <a:r>
              <a:rPr lang="en-US" altLang="ko-KR" i="1" dirty="0" err="1"/>
              <a:t>freq</a:t>
            </a:r>
            <a:endParaRPr lang="ko-KR" altLang="en-US" i="1" dirty="0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987824" y="4463875"/>
            <a:ext cx="12241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2987824" y="4221088"/>
            <a:ext cx="1224136" cy="2427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0813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en-US" altLang="ko-KR" dirty="0"/>
              <a:t>Weighting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61341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3.4. Weighting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 err="1"/>
              <a:t>색인어의</a:t>
            </a:r>
            <a:r>
              <a:rPr lang="ko-KR" altLang="en-US" dirty="0"/>
              <a:t> 중요도는 어떻게 결정할까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2056" name="Picture 8" descr="tfidf importance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196752"/>
            <a:ext cx="593407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192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3.4. Weighting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TF-IDF</a:t>
            </a:r>
            <a:endParaRPr lang="ko-KR" altLang="en-US" dirty="0"/>
          </a:p>
        </p:txBody>
      </p:sp>
      <p:pic>
        <p:nvPicPr>
          <p:cNvPr id="2054" name="Picture 6" descr="https://qph.ec.quoracdn.net/main-qimg-00f020fcebec7477e59af73d3706b2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848" y="3577438"/>
            <a:ext cx="4622304" cy="316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tfidf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118062"/>
            <a:ext cx="728662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8584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3.4. Weighting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예제</a:t>
            </a:r>
          </a:p>
        </p:txBody>
      </p:sp>
      <p:pic>
        <p:nvPicPr>
          <p:cNvPr id="18434" name="Picture 2" descr="Term Frequency-Inverse Document Frequency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55" y="2917835"/>
            <a:ext cx="800889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Inverse Document Frequency 2nd Examp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55" y="1115943"/>
            <a:ext cx="8008890" cy="160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95361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3.4. Weighting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en-US" altLang="ko-KR" dirty="0"/>
              <a:t>TF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IDF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52736"/>
            <a:ext cx="8352928" cy="230054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37241"/>
            <a:ext cx="8352928" cy="2804127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23340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altLang="ko-KR" dirty="0"/>
              <a:t>Retrieving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6423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3.5. Retrieving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Picture 4" descr="https://janav.files.wordpress.com/2013/10/cosinesimiarlity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55699"/>
            <a:ext cx="8928992" cy="452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265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robots.txt</a:t>
            </a:r>
          </a:p>
          <a:p>
            <a:pPr lvl="1"/>
            <a:r>
              <a:rPr lang="ko-KR" altLang="en-US" dirty="0"/>
              <a:t>웹사이트에 </a:t>
            </a:r>
            <a:r>
              <a:rPr lang="en-US" altLang="ko-KR" dirty="0"/>
              <a:t>Crawler</a:t>
            </a:r>
            <a:r>
              <a:rPr lang="ko-KR" altLang="en-US" dirty="0"/>
              <a:t>같은 </a:t>
            </a:r>
            <a:r>
              <a:rPr lang="en-US" altLang="ko-KR" dirty="0"/>
              <a:t>(</a:t>
            </a:r>
            <a:r>
              <a:rPr lang="en-US" altLang="ko-KR" dirty="0" err="1"/>
              <a:t>ro</a:t>
            </a:r>
            <a:r>
              <a:rPr lang="en-US" altLang="ko-KR" dirty="0"/>
              <a:t>)bot</a:t>
            </a:r>
            <a:r>
              <a:rPr lang="ko-KR" altLang="en-US" dirty="0"/>
              <a:t>들의 접근을 제어하기 위한 규약</a:t>
            </a:r>
            <a:endParaRPr lang="en-US" altLang="ko-KR" dirty="0"/>
          </a:p>
          <a:p>
            <a:pPr lvl="1"/>
            <a:r>
              <a:rPr lang="ko-KR" altLang="en-US" dirty="0"/>
              <a:t>아직 권고안이라 꼭 지킬 의무는 없음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88840"/>
            <a:ext cx="3312368" cy="8633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84984"/>
            <a:ext cx="3111660" cy="25147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284984"/>
            <a:ext cx="1333569" cy="119386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210" y="3284984"/>
            <a:ext cx="1333569" cy="119386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878027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3.5. Retrieving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Cosine similarity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13" y="1700808"/>
            <a:ext cx="4143375" cy="1104900"/>
          </a:xfrm>
          <a:prstGeom prst="rect">
            <a:avLst/>
          </a:prstGeom>
        </p:spPr>
      </p:pic>
      <p:pic>
        <p:nvPicPr>
          <p:cNvPr id="19460" name="Picture 4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712138"/>
            <a:ext cx="5363556" cy="259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cosine similarity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" t="471" r="629" b="455"/>
          <a:stretch/>
        </p:blipFill>
        <p:spPr bwMode="auto">
          <a:xfrm>
            <a:off x="5673288" y="3799194"/>
            <a:ext cx="3363208" cy="250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2951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3.5. Retrieving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Query</a:t>
            </a:r>
          </a:p>
          <a:p>
            <a:pPr lvl="1"/>
            <a:r>
              <a:rPr lang="ko-KR" altLang="en-US" dirty="0"/>
              <a:t>명사 추출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13" y="1772816"/>
            <a:ext cx="4143375" cy="11049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156176" y="2384260"/>
            <a:ext cx="406910" cy="406910"/>
            <a:chOff x="7452320" y="1268760"/>
            <a:chExt cx="648072" cy="648072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7452320" y="1268760"/>
              <a:ext cx="648072" cy="648072"/>
            </a:xfrm>
            <a:prstGeom prst="line">
              <a:avLst/>
            </a:prstGeom>
            <a:ln w="762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H="1">
              <a:off x="7452320" y="1268760"/>
              <a:ext cx="648072" cy="648072"/>
            </a:xfrm>
            <a:prstGeom prst="line">
              <a:avLst/>
            </a:prstGeom>
            <a:ln w="762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3451904"/>
            <a:ext cx="8352928" cy="328644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648440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3.5. Retrieving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en-US" altLang="ko-KR" dirty="0"/>
              <a:t>TF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Document vector length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1052736"/>
            <a:ext cx="8352928" cy="1380028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3429000"/>
            <a:ext cx="8352928" cy="269956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7142725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3.5. Retrieving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en-US" altLang="ko-KR" dirty="0"/>
              <a:t>search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1052736"/>
            <a:ext cx="8352928" cy="516005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43800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3.5. Retrieving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Precision / Recall</a:t>
            </a:r>
            <a:endParaRPr lang="ko-KR" altLang="en-US" dirty="0"/>
          </a:p>
        </p:txBody>
      </p:sp>
      <p:pic>
        <p:nvPicPr>
          <p:cNvPr id="2050" name="Picture 2" descr="information retrieval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88" y="1808820"/>
            <a:ext cx="6999025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4767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정보검색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3.5. Retrieving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Precision / Recall</a:t>
            </a:r>
            <a:endParaRPr lang="ko-KR" altLang="en-US" dirty="0"/>
          </a:p>
        </p:txBody>
      </p:sp>
      <p:pic>
        <p:nvPicPr>
          <p:cNvPr id="29698" name="Picture 2" descr="nltk vector space model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96985"/>
            <a:ext cx="8928992" cy="484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742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사용된 웹 기술 확인</a:t>
            </a:r>
            <a:endParaRPr lang="en-US" altLang="ko-KR" dirty="0"/>
          </a:p>
          <a:p>
            <a:pPr lvl="1"/>
            <a:r>
              <a:rPr lang="en-US" altLang="ko-KR" dirty="0" err="1"/>
              <a:t>builtwith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웹사이트 소유자 확인</a:t>
            </a:r>
            <a:endParaRPr lang="en-US" altLang="ko-KR" dirty="0"/>
          </a:p>
          <a:p>
            <a:pPr lvl="1"/>
            <a:r>
              <a:rPr lang="en-US" altLang="ko-KR" dirty="0" err="1"/>
              <a:t>whois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4149080"/>
            <a:ext cx="8352928" cy="132301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1476285"/>
            <a:ext cx="8352928" cy="163922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6363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웹사이트 다운로드</a:t>
            </a:r>
            <a:endParaRPr lang="en-US" altLang="ko-KR" dirty="0"/>
          </a:p>
          <a:p>
            <a:pPr lvl="1"/>
            <a:r>
              <a:rPr lang="en-US" altLang="ko-KR" dirty="0" err="1"/>
              <a:t>urllib</a:t>
            </a:r>
            <a:br>
              <a:rPr lang="en-US" altLang="ko-KR" dirty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request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26336"/>
            <a:ext cx="7417181" cy="16256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81226"/>
            <a:ext cx="8424936" cy="4697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3"/>
          <a:stretch/>
        </p:blipFill>
        <p:spPr>
          <a:xfrm>
            <a:off x="611560" y="1440670"/>
            <a:ext cx="8424936" cy="30773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5" b="1473"/>
          <a:stretch/>
        </p:blipFill>
        <p:spPr>
          <a:xfrm>
            <a:off x="611560" y="5085184"/>
            <a:ext cx="8424936" cy="31141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직선 연결선 9"/>
          <p:cNvCxnSpPr/>
          <p:nvPr/>
        </p:nvCxnSpPr>
        <p:spPr>
          <a:xfrm>
            <a:off x="1205466" y="2690438"/>
            <a:ext cx="460851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723319" y="4310938"/>
            <a:ext cx="108012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541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2"/>
            <a:r>
              <a:rPr lang="en-US" altLang="ko-KR" dirty="0" err="1"/>
              <a:t>urlopen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response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read</a:t>
            </a:r>
          </a:p>
          <a:p>
            <a:pPr lvl="2"/>
            <a:r>
              <a:rPr lang="en-US" altLang="ko-KR" dirty="0"/>
              <a:t>info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52736"/>
            <a:ext cx="8352928" cy="8967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6"/>
          <a:stretch/>
        </p:blipFill>
        <p:spPr>
          <a:xfrm>
            <a:off x="683569" y="2149562"/>
            <a:ext cx="8352928" cy="57152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78142"/>
            <a:ext cx="8352928" cy="945418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4932040" y="1918988"/>
            <a:ext cx="252028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68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Web</a:t>
            </a:r>
          </a:p>
          <a:p>
            <a:r>
              <a:rPr lang="en-US" altLang="ko-KR" dirty="0"/>
              <a:t>Crawling</a:t>
            </a:r>
          </a:p>
          <a:p>
            <a:r>
              <a:rPr lang="en-US" altLang="ko-KR" dirty="0"/>
              <a:t>Scrapping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</a:p>
          <a:p>
            <a:r>
              <a:rPr lang="en-US" altLang="ko-KR" dirty="0"/>
              <a:t>Tokenization</a:t>
            </a:r>
          </a:p>
          <a:p>
            <a:r>
              <a:rPr lang="ko-KR" altLang="en-US" dirty="0" err="1"/>
              <a:t>불용어</a:t>
            </a:r>
            <a:r>
              <a:rPr lang="en-US" altLang="ko-KR" dirty="0"/>
              <a:t>/</a:t>
            </a:r>
            <a:r>
              <a:rPr lang="ko-KR" altLang="en-US" dirty="0"/>
              <a:t>연어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텍스트 분석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Vector Space Model</a:t>
            </a:r>
          </a:p>
          <a:p>
            <a:r>
              <a:rPr lang="en-US" altLang="ko-KR" dirty="0"/>
              <a:t>Indexing</a:t>
            </a:r>
          </a:p>
          <a:p>
            <a:r>
              <a:rPr lang="en-US" altLang="ko-KR" dirty="0"/>
              <a:t>Inverted Document</a:t>
            </a:r>
          </a:p>
          <a:p>
            <a:r>
              <a:rPr lang="en-US" altLang="ko-KR" dirty="0"/>
              <a:t>Weighting</a:t>
            </a:r>
          </a:p>
          <a:p>
            <a:r>
              <a:rPr lang="en-US" altLang="ko-KR" dirty="0"/>
              <a:t>Retrieving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정보검색</a:t>
            </a:r>
          </a:p>
        </p:txBody>
      </p:sp>
    </p:spTree>
    <p:extLst>
      <p:ext uri="{BB962C8B-B14F-4D97-AF65-F5344CB8AC3E}">
        <p14:creationId xmlns:p14="http://schemas.microsoft.com/office/powerpoint/2010/main" val="309478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en-US" altLang="ko-KR" dirty="0"/>
              <a:t>error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78015"/>
            <a:ext cx="8352928" cy="4675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45644"/>
            <a:ext cx="8352928" cy="21177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2"/>
          <a:stretch/>
        </p:blipFill>
        <p:spPr>
          <a:xfrm>
            <a:off x="687263" y="4149080"/>
            <a:ext cx="8349233" cy="130793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3941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HTTP Errors</a:t>
            </a:r>
          </a:p>
          <a:p>
            <a:pPr lvl="1"/>
            <a:r>
              <a:rPr lang="en-US" altLang="ko-KR" dirty="0"/>
              <a:t>4XX Client Errors</a:t>
            </a:r>
          </a:p>
          <a:p>
            <a:pPr lvl="2"/>
            <a:r>
              <a:rPr lang="en-US" altLang="ko-KR" dirty="0"/>
              <a:t>This class of status code is intended for situations in which the error seems to have been caused by the client</a:t>
            </a:r>
          </a:p>
          <a:p>
            <a:pPr lvl="1"/>
            <a:r>
              <a:rPr lang="en-US" altLang="ko-KR" dirty="0"/>
              <a:t>5XX Server Errors</a:t>
            </a:r>
          </a:p>
          <a:p>
            <a:pPr lvl="2"/>
            <a:r>
              <a:rPr lang="en-US" altLang="ko-KR" dirty="0"/>
              <a:t>The server failed to fulfil a request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8"/>
          <a:stretch/>
        </p:blipFill>
        <p:spPr>
          <a:xfrm>
            <a:off x="467544" y="2564904"/>
            <a:ext cx="8568952" cy="275459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cxnSp>
        <p:nvCxnSpPr>
          <p:cNvPr id="7" name="직선 연결선 6"/>
          <p:cNvCxnSpPr/>
          <p:nvPr/>
        </p:nvCxnSpPr>
        <p:spPr>
          <a:xfrm>
            <a:off x="7227375" y="1592476"/>
            <a:ext cx="1385994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241790" y="2232267"/>
            <a:ext cx="80993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260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Header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Request</a:t>
            </a:r>
            <a:endParaRPr lang="ko-KR" altLang="en-US" dirty="0"/>
          </a:p>
        </p:txBody>
      </p:sp>
      <p:pic>
        <p:nvPicPr>
          <p:cNvPr id="18436" name="Picture 4" descr="403 error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28213" r="984" b="41683"/>
          <a:stretch/>
        </p:blipFill>
        <p:spPr bwMode="auto">
          <a:xfrm>
            <a:off x="467544" y="1140082"/>
            <a:ext cx="5005161" cy="88317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75" y="2636912"/>
            <a:ext cx="8357021" cy="8467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20" y="3645024"/>
            <a:ext cx="8043276" cy="1435193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 flipV="1">
            <a:off x="2564697" y="3470260"/>
            <a:ext cx="2734363" cy="13399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424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예제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8568952" cy="3196508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9454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 err="1"/>
              <a:t>urllib</a:t>
            </a:r>
            <a:r>
              <a:rPr lang="en-US" altLang="ko-KR" dirty="0"/>
              <a:t> vs Requests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8"/>
          <a:stretch/>
        </p:blipFill>
        <p:spPr>
          <a:xfrm>
            <a:off x="467544" y="1140082"/>
            <a:ext cx="8568952" cy="41251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1" y="1752708"/>
            <a:ext cx="3676972" cy="5071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3" y="1742625"/>
            <a:ext cx="4176464" cy="49987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22"/>
          <a:stretch/>
        </p:blipFill>
        <p:spPr>
          <a:xfrm>
            <a:off x="462981" y="2459990"/>
            <a:ext cx="4899180" cy="278768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9218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 err="1"/>
              <a:t>urllib</a:t>
            </a:r>
            <a:r>
              <a:rPr lang="en-US" altLang="ko-KR" dirty="0"/>
              <a:t> </a:t>
            </a:r>
            <a:r>
              <a:rPr lang="ko-KR" altLang="en-US" dirty="0"/>
              <a:t>한글</a:t>
            </a:r>
            <a:endParaRPr lang="en-US" altLang="ko-KR" dirty="0"/>
          </a:p>
          <a:p>
            <a:pPr lvl="1"/>
            <a:r>
              <a:rPr lang="en-US" altLang="ko-KR" dirty="0"/>
              <a:t>parse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parsing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quoting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1" y="2011872"/>
            <a:ext cx="8573516" cy="6905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9"/>
          <a:stretch/>
        </p:blipFill>
        <p:spPr>
          <a:xfrm>
            <a:off x="462981" y="1484785"/>
            <a:ext cx="8573515" cy="32697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84984"/>
            <a:ext cx="8352928" cy="13817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157192"/>
            <a:ext cx="8352928" cy="1202158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 flipV="1">
            <a:off x="2366515" y="3746713"/>
            <a:ext cx="2952328" cy="14469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1043608" y="5647642"/>
            <a:ext cx="2088232" cy="10235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940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예제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9"/>
          <a:stretch/>
        </p:blipFill>
        <p:spPr>
          <a:xfrm>
            <a:off x="462981" y="1124744"/>
            <a:ext cx="8573516" cy="32697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9"/>
          <a:stretch/>
        </p:blipFill>
        <p:spPr>
          <a:xfrm>
            <a:off x="462981" y="1700808"/>
            <a:ext cx="8573515" cy="416295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363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예제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9"/>
          <a:stretch/>
        </p:blipFill>
        <p:spPr>
          <a:xfrm>
            <a:off x="462981" y="1124744"/>
            <a:ext cx="8573515" cy="420897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7181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en-US" altLang="ko-KR" dirty="0"/>
              <a:t>get / post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1140082"/>
            <a:ext cx="8020267" cy="56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00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예제</a:t>
            </a:r>
            <a:endParaRPr lang="en-US" altLang="ko-KR" dirty="0"/>
          </a:p>
          <a:p>
            <a:pPr lvl="2"/>
            <a:r>
              <a:rPr lang="en-US" altLang="ko-KR" dirty="0"/>
              <a:t>get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1"/>
          <a:stretch/>
        </p:blipFill>
        <p:spPr>
          <a:xfrm>
            <a:off x="462981" y="1340769"/>
            <a:ext cx="8573515" cy="309225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83905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HTTP</a:t>
            </a:r>
          </a:p>
          <a:p>
            <a:r>
              <a:rPr lang="en-US" altLang="ko-KR" dirty="0"/>
              <a:t>Crawling</a:t>
            </a:r>
          </a:p>
          <a:p>
            <a:r>
              <a:rPr lang="en-US" altLang="ko-KR" dirty="0"/>
              <a:t>Scrapping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</a:p>
          <a:p>
            <a:r>
              <a:rPr lang="en-US" altLang="ko-KR" dirty="0"/>
              <a:t>1.</a:t>
            </a:r>
          </a:p>
          <a:p>
            <a:r>
              <a:rPr lang="en-US" altLang="ko-KR" dirty="0"/>
              <a:t>1.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08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예제</a:t>
            </a:r>
            <a:endParaRPr lang="en-US" altLang="ko-KR" dirty="0"/>
          </a:p>
          <a:p>
            <a:pPr lvl="2"/>
            <a:r>
              <a:rPr lang="en-US" altLang="ko-KR" dirty="0"/>
              <a:t>post - </a:t>
            </a:r>
            <a:r>
              <a:rPr lang="en-US" altLang="ko-KR" dirty="0" err="1"/>
              <a:t>dict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1"/>
          <a:stretch/>
        </p:blipFill>
        <p:spPr>
          <a:xfrm>
            <a:off x="462982" y="1340770"/>
            <a:ext cx="8573514" cy="333251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93220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예제</a:t>
            </a:r>
            <a:endParaRPr lang="en-US" altLang="ko-KR" dirty="0"/>
          </a:p>
          <a:p>
            <a:pPr lvl="2"/>
            <a:r>
              <a:rPr lang="en-US" altLang="ko-KR" dirty="0"/>
              <a:t>post - </a:t>
            </a:r>
            <a:r>
              <a:rPr lang="en-US" altLang="ko-KR" dirty="0" err="1"/>
              <a:t>json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2" y="1340409"/>
            <a:ext cx="8573514" cy="3098978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1235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altLang="ko-KR" dirty="0"/>
              <a:t>Crawling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814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1.2. Crawling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What is Crawling</a:t>
            </a:r>
          </a:p>
          <a:p>
            <a:pPr lvl="1"/>
            <a:r>
              <a:rPr lang="en-US" altLang="ko-KR" dirty="0"/>
              <a:t>Web crawlers are known by a variety of names – spiders, bots or web crawlers</a:t>
            </a:r>
          </a:p>
          <a:p>
            <a:pPr lvl="1"/>
            <a:r>
              <a:rPr lang="en-US" altLang="ko-KR" dirty="0"/>
              <a:t>Systematically browses the World Wide Web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Why use Crawling</a:t>
            </a:r>
          </a:p>
          <a:p>
            <a:pPr lvl="1"/>
            <a:r>
              <a:rPr lang="en-US" altLang="ko-KR" dirty="0"/>
              <a:t>Typically for the purpose of Web indexing</a:t>
            </a:r>
          </a:p>
          <a:p>
            <a:pPr lvl="1"/>
            <a:r>
              <a:rPr lang="en-US" altLang="ko-KR" dirty="0"/>
              <a:t>Specifically, they index what words are used on a website and in what context</a:t>
            </a:r>
            <a:endParaRPr lang="ko-KR" altLang="en-US" dirty="0"/>
          </a:p>
        </p:txBody>
      </p:sp>
      <p:pic>
        <p:nvPicPr>
          <p:cNvPr id="23556" name="Picture 4" descr="web crawler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1124744"/>
            <a:ext cx="19050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 flipV="1">
            <a:off x="1887826" y="4437396"/>
            <a:ext cx="648072" cy="3177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3005666" y="5745356"/>
            <a:ext cx="1089041" cy="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11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1.2. Crawling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Crawling Architecture</a:t>
            </a:r>
          </a:p>
          <a:p>
            <a:pPr lvl="1"/>
            <a:r>
              <a:rPr lang="en-US" altLang="ko-KR" dirty="0"/>
              <a:t>Process of repetitively finding and fetching hyperlinks starting from a list of starting URLs</a:t>
            </a:r>
            <a:endParaRPr lang="ko-KR" altLang="en-US" dirty="0"/>
          </a:p>
        </p:txBody>
      </p:sp>
      <p:pic>
        <p:nvPicPr>
          <p:cNvPr id="30722" name="Picture 2" descr="how crawlers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97" y="2204864"/>
            <a:ext cx="7497806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 flipV="1">
            <a:off x="1597360" y="1353885"/>
            <a:ext cx="3456384" cy="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660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1.2. Crawling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 err="1"/>
              <a:t>Scrapy</a:t>
            </a:r>
            <a:r>
              <a:rPr lang="en-US" altLang="ko-KR" dirty="0"/>
              <a:t> vs </a:t>
            </a:r>
            <a:r>
              <a:rPr lang="en-US" altLang="ko-KR" dirty="0" err="1"/>
              <a:t>BeautifulSoup</a:t>
            </a:r>
            <a:endParaRPr lang="en-US" altLang="ko-KR" dirty="0"/>
          </a:p>
          <a:p>
            <a:pPr lvl="1"/>
            <a:r>
              <a:rPr lang="en-US" altLang="ko-KR" dirty="0" err="1"/>
              <a:t>Scrapy</a:t>
            </a:r>
            <a:r>
              <a:rPr lang="en-US" altLang="ko-KR" dirty="0"/>
              <a:t> is a Web-spider or web scraper framework</a:t>
            </a:r>
          </a:p>
          <a:p>
            <a:pPr lvl="1"/>
            <a:r>
              <a:rPr lang="en-US" altLang="ko-KR" dirty="0" err="1"/>
              <a:t>BeautifulSoup</a:t>
            </a:r>
            <a:r>
              <a:rPr lang="en-US" altLang="ko-KR" dirty="0"/>
              <a:t> is a parsing library</a:t>
            </a:r>
            <a:endParaRPr lang="ko-KR" altLang="en-US" dirty="0"/>
          </a:p>
        </p:txBody>
      </p:sp>
      <p:pic>
        <p:nvPicPr>
          <p:cNvPr id="8" name="Picture 8" descr="scrapy vs beautifulsoup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31035"/>
            <a:ext cx="8928992" cy="451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655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1.2. Crawling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What is bs4?</a:t>
            </a:r>
          </a:p>
          <a:p>
            <a:pPr lvl="1"/>
            <a:r>
              <a:rPr lang="en-US" altLang="ko-KR" dirty="0"/>
              <a:t>Beautiful Soup is a Python library for pulling data out of HTML and XML files</a:t>
            </a:r>
          </a:p>
          <a:p>
            <a:endParaRPr lang="en-US" altLang="ko-KR" dirty="0"/>
          </a:p>
          <a:p>
            <a:r>
              <a:rPr lang="en-US" altLang="ko-KR" dirty="0"/>
              <a:t>bs4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2"/>
            <a:r>
              <a:rPr lang="en-US" altLang="ko-KR" dirty="0"/>
              <a:t>If you can, I recommend you install and use </a:t>
            </a:r>
            <a:r>
              <a:rPr lang="en-US" altLang="ko-KR" dirty="0" err="1"/>
              <a:t>lxml</a:t>
            </a:r>
            <a:r>
              <a:rPr lang="en-US" altLang="ko-KR" dirty="0"/>
              <a:t> for speed. If you’re using a version of Python 2 earlier than 2.7.3, or a version of Python 3 earlier than 3.2.2, it’s essential that you install </a:t>
            </a:r>
            <a:r>
              <a:rPr lang="en-US" altLang="ko-KR" dirty="0" err="1"/>
              <a:t>lxml</a:t>
            </a:r>
            <a:r>
              <a:rPr lang="en-US" altLang="ko-KR" dirty="0"/>
              <a:t> or html5lib–Python’s built-in HTML parser is just not very good in older versions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9" b="2030"/>
          <a:stretch/>
        </p:blipFill>
        <p:spPr>
          <a:xfrm>
            <a:off x="462981" y="1988841"/>
            <a:ext cx="8573515" cy="28057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cxnSp>
        <p:nvCxnSpPr>
          <p:cNvPr id="12" name="직선 연결선 11"/>
          <p:cNvCxnSpPr/>
          <p:nvPr/>
        </p:nvCxnSpPr>
        <p:spPr>
          <a:xfrm flipV="1">
            <a:off x="3770991" y="1340768"/>
            <a:ext cx="1296144" cy="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4"/>
          <a:stretch/>
        </p:blipFill>
        <p:spPr>
          <a:xfrm>
            <a:off x="0" y="2964952"/>
            <a:ext cx="9144000" cy="3104315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 flipV="1">
            <a:off x="5274238" y="4257414"/>
            <a:ext cx="539740" cy="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700601" y="6353926"/>
            <a:ext cx="3375455" cy="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239" b="1384"/>
          <a:stretch/>
        </p:blipFill>
        <p:spPr>
          <a:xfrm>
            <a:off x="462981" y="2465327"/>
            <a:ext cx="8573515" cy="29951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6763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1.2. Crawling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변경사항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4584936" cy="4076910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 flipV="1">
            <a:off x="719892" y="2114376"/>
            <a:ext cx="1772797" cy="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087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1.2. Crawling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en-US" altLang="ko-KR" dirty="0" err="1"/>
              <a:t>BeautifulSoup</a:t>
            </a:r>
            <a:endParaRPr lang="en-US" altLang="ko-KR" dirty="0"/>
          </a:p>
          <a:p>
            <a:pPr lvl="2"/>
            <a:r>
              <a:rPr lang="en-US" altLang="ko-KR" dirty="0"/>
              <a:t>Beautiful Soup transforms a complex HTML document into a complex tree of Python objects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Tag</a:t>
            </a:r>
          </a:p>
          <a:p>
            <a:pPr lvl="2"/>
            <a:r>
              <a:rPr lang="en-US" altLang="ko-KR" dirty="0"/>
              <a:t>A Tag object corresponds to an XML or HTML tag in the original document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Name</a:t>
            </a:r>
          </a:p>
          <a:p>
            <a:pPr lvl="2"/>
            <a:r>
              <a:rPr lang="en-US" altLang="ko-KR" dirty="0"/>
              <a:t>Every tag has a name, accessible as </a:t>
            </a:r>
            <a:r>
              <a:rPr lang="en-US" altLang="ko-KR" b="1" i="1" dirty="0"/>
              <a:t>.name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Attributes</a:t>
            </a:r>
          </a:p>
          <a:p>
            <a:pPr lvl="2"/>
            <a:r>
              <a:rPr lang="en-US" altLang="ko-KR" dirty="0"/>
              <a:t>A tag may have any number of attributes. The tag </a:t>
            </a:r>
            <a:r>
              <a:rPr lang="en-US" altLang="ko-KR" b="1" i="1" dirty="0"/>
              <a:t>&lt;b id="boldest"&gt;</a:t>
            </a:r>
            <a:r>
              <a:rPr lang="en-US" altLang="ko-KR" dirty="0"/>
              <a:t> has an attribute </a:t>
            </a:r>
            <a:r>
              <a:rPr lang="en-US" altLang="ko-KR" b="1" i="1" dirty="0"/>
              <a:t>“id”</a:t>
            </a:r>
            <a:r>
              <a:rPr lang="en-US" altLang="ko-KR" dirty="0"/>
              <a:t> whose value is </a:t>
            </a:r>
            <a:r>
              <a:rPr lang="en-US" altLang="ko-KR" b="1" i="1" dirty="0"/>
              <a:t>“boldest”</a:t>
            </a:r>
            <a:r>
              <a:rPr lang="en-US" altLang="ko-KR" dirty="0"/>
              <a:t>, accessible as </a:t>
            </a:r>
            <a:r>
              <a:rPr lang="en-US" altLang="ko-KR" b="1" i="1" dirty="0"/>
              <a:t>Tag[‘id’]</a:t>
            </a: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5220072" y="1214595"/>
            <a:ext cx="2160240" cy="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3167524" y="2276874"/>
            <a:ext cx="1224136" cy="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915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1.2. Crawling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ko-KR" altLang="en-US" dirty="0"/>
              <a:t>예제</a:t>
            </a:r>
            <a:endParaRPr lang="en-US" altLang="ko-KR" b="1" i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9"/>
          <a:stretch/>
        </p:blipFill>
        <p:spPr>
          <a:xfrm>
            <a:off x="462981" y="1052736"/>
            <a:ext cx="8573515" cy="254328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239" b="2915"/>
          <a:stretch/>
        </p:blipFill>
        <p:spPr>
          <a:xfrm>
            <a:off x="462981" y="3796135"/>
            <a:ext cx="8573515" cy="27136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1" y="4267612"/>
            <a:ext cx="8573515" cy="971747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3505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743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1.2. Crawling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en-US" altLang="ko-KR"/>
              <a:t>find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find_all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get_text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717965"/>
            <a:ext cx="8352928" cy="64168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3752508" y="3339778"/>
            <a:ext cx="3528392" cy="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64" y="1052736"/>
            <a:ext cx="8356832" cy="596183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7992700" y="1632089"/>
            <a:ext cx="1008112" cy="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64" y="4365105"/>
            <a:ext cx="6340608" cy="441634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V="1">
            <a:off x="4733858" y="4788898"/>
            <a:ext cx="1584176" cy="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55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1.2. Crawling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ko-KR" altLang="en-US" dirty="0"/>
              <a:t>예제</a:t>
            </a:r>
            <a:endParaRPr lang="en-US" altLang="ko-KR" dirty="0"/>
          </a:p>
          <a:p>
            <a:pPr lvl="2"/>
            <a:r>
              <a:rPr lang="en-US" altLang="ko-KR" dirty="0"/>
              <a:t>http://www.pythonscraping.com/pages/warandpeace.html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80" y="692696"/>
            <a:ext cx="3037316" cy="604867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1"/>
          <a:stretch/>
        </p:blipFill>
        <p:spPr>
          <a:xfrm>
            <a:off x="683569" y="1412776"/>
            <a:ext cx="5079381" cy="3312368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343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1.2. Crawling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ko-KR" altLang="en-US" dirty="0"/>
              <a:t>부모 탐색</a:t>
            </a:r>
            <a:endParaRPr lang="en-US" altLang="ko-KR" dirty="0"/>
          </a:p>
          <a:p>
            <a:pPr lvl="2"/>
            <a:r>
              <a:rPr lang="en-US" altLang="ko-KR" dirty="0" err="1"/>
              <a:t>find_parent</a:t>
            </a:r>
            <a:endParaRPr lang="en-US" altLang="ko-KR" dirty="0"/>
          </a:p>
          <a:p>
            <a:pPr lvl="3"/>
            <a:r>
              <a:rPr lang="en-US" altLang="ko-KR" dirty="0"/>
              <a:t>You can access an element’s parent with the </a:t>
            </a:r>
            <a:r>
              <a:rPr lang="en-US" altLang="ko-KR" b="1" i="1" dirty="0"/>
              <a:t>.parent</a:t>
            </a:r>
            <a:r>
              <a:rPr lang="en-US" altLang="ko-KR" dirty="0"/>
              <a:t> attribute</a:t>
            </a:r>
          </a:p>
          <a:p>
            <a:pPr lvl="2"/>
            <a:r>
              <a:rPr lang="en-US" altLang="ko-KR" dirty="0" err="1"/>
              <a:t>find_parents</a:t>
            </a:r>
            <a:endParaRPr lang="en-US" altLang="ko-KR" dirty="0"/>
          </a:p>
          <a:p>
            <a:pPr lvl="3"/>
            <a:r>
              <a:rPr lang="en-US" altLang="ko-KR" dirty="0"/>
              <a:t>You can iterate over all of an element’s parents with </a:t>
            </a:r>
            <a:r>
              <a:rPr lang="en-US" altLang="ko-KR" b="1" i="1" dirty="0"/>
              <a:t>.parents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자식 탐색</a:t>
            </a:r>
            <a:endParaRPr lang="en-US" altLang="ko-KR" dirty="0"/>
          </a:p>
          <a:p>
            <a:pPr lvl="2"/>
            <a:r>
              <a:rPr lang="en-US" altLang="ko-KR" dirty="0" err="1"/>
              <a:t>find_all</a:t>
            </a:r>
            <a:endParaRPr lang="en-US" altLang="ko-KR" dirty="0"/>
          </a:p>
          <a:p>
            <a:pPr lvl="3"/>
            <a:r>
              <a:rPr lang="en-US" altLang="ko-KR" dirty="0"/>
              <a:t>The </a:t>
            </a:r>
            <a:r>
              <a:rPr lang="en-US" altLang="ko-KR" b="1" i="1" dirty="0"/>
              <a:t>.children</a:t>
            </a:r>
            <a:r>
              <a:rPr lang="en-US" altLang="ko-KR" dirty="0"/>
              <a:t> attributes only consider a tag’s direct children</a:t>
            </a:r>
          </a:p>
          <a:p>
            <a:pPr lvl="3"/>
            <a:r>
              <a:rPr lang="en-US" altLang="ko-KR" dirty="0"/>
              <a:t>The </a:t>
            </a:r>
            <a:r>
              <a:rPr lang="en-US" altLang="ko-KR" b="1" i="1" dirty="0"/>
              <a:t>.descendants</a:t>
            </a:r>
            <a:r>
              <a:rPr lang="en-US" altLang="ko-KR" dirty="0"/>
              <a:t> attribute lets you iterate over all of a tag’s children, recursively</a:t>
            </a:r>
          </a:p>
          <a:p>
            <a:pPr lvl="2"/>
            <a:r>
              <a:rPr lang="en-US" altLang="ko-KR" dirty="0" err="1"/>
              <a:t>find_all</a:t>
            </a:r>
            <a:r>
              <a:rPr lang="en-US" altLang="ko-KR" dirty="0"/>
              <a:t>(recursive=False)</a:t>
            </a:r>
          </a:p>
          <a:p>
            <a:pPr lvl="3"/>
            <a:r>
              <a:rPr lang="en-US" altLang="ko-KR" dirty="0"/>
              <a:t>you can iterate over a tag’s children using the </a:t>
            </a:r>
            <a:r>
              <a:rPr lang="en-US" altLang="ko-KR" b="1" i="1" dirty="0"/>
              <a:t>.children</a:t>
            </a:r>
            <a:r>
              <a:rPr lang="en-US" altLang="ko-KR" dirty="0"/>
              <a:t> generator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형제 탐색</a:t>
            </a:r>
            <a:endParaRPr lang="en-US" altLang="ko-KR" dirty="0"/>
          </a:p>
          <a:p>
            <a:pPr lvl="2"/>
            <a:r>
              <a:rPr lang="en-US" altLang="ko-KR" dirty="0" err="1"/>
              <a:t>find_next_sibling</a:t>
            </a:r>
            <a:r>
              <a:rPr lang="en-US" altLang="ko-KR" dirty="0"/>
              <a:t>, </a:t>
            </a:r>
            <a:r>
              <a:rPr lang="en-US" altLang="ko-KR" dirty="0" err="1"/>
              <a:t>find_previous_sibling</a:t>
            </a:r>
            <a:endParaRPr lang="en-US" altLang="ko-KR" dirty="0"/>
          </a:p>
          <a:p>
            <a:pPr lvl="3"/>
            <a:r>
              <a:rPr lang="en-US" altLang="ko-KR" dirty="0"/>
              <a:t>navigate between page elements that are on the same level of the parse tree</a:t>
            </a:r>
          </a:p>
          <a:p>
            <a:pPr lvl="2"/>
            <a:r>
              <a:rPr lang="en-US" altLang="ko-KR" dirty="0" err="1"/>
              <a:t>find_next_siblings</a:t>
            </a:r>
            <a:r>
              <a:rPr lang="en-US" altLang="ko-KR" dirty="0"/>
              <a:t>, </a:t>
            </a:r>
            <a:r>
              <a:rPr lang="en-US" altLang="ko-KR" dirty="0" err="1"/>
              <a:t>find_previous_siblings</a:t>
            </a:r>
            <a:endParaRPr lang="en-US" altLang="ko-KR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4338176" y="3240380"/>
            <a:ext cx="1008112" cy="1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561861" y="3501008"/>
            <a:ext cx="1450299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836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1.2. Crawling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ko-KR" altLang="en-US" dirty="0"/>
              <a:t>예제</a:t>
            </a:r>
            <a:endParaRPr lang="en-US" altLang="ko-KR" dirty="0"/>
          </a:p>
          <a:p>
            <a:pPr lvl="2"/>
            <a:r>
              <a:rPr lang="en-US" altLang="ko-KR" dirty="0"/>
              <a:t>http://www.pythonscraping.com/pages/page3.html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1412776"/>
            <a:ext cx="8051153" cy="532859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99592" y="6291479"/>
            <a:ext cx="172819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683569" y="6291479"/>
            <a:ext cx="216023" cy="14401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789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1.2. Crawling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2"/>
            <a:r>
              <a:rPr lang="en-US" altLang="ko-KR" dirty="0"/>
              <a:t>difference between tag and find/</a:t>
            </a:r>
            <a:r>
              <a:rPr lang="en-US" altLang="ko-KR" dirty="0" err="1"/>
              <a:t>find_all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2"/>
          <a:stretch/>
        </p:blipFill>
        <p:spPr>
          <a:xfrm>
            <a:off x="683569" y="980728"/>
            <a:ext cx="8352927" cy="197181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9" y="3169401"/>
            <a:ext cx="8352927" cy="2580788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296165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1.2. Crawling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2304256" cy="6048672"/>
          </a:xfrm>
        </p:spPr>
        <p:txBody>
          <a:bodyPr/>
          <a:lstStyle/>
          <a:p>
            <a:r>
              <a:rPr lang="en-US" altLang="ko-KR" dirty="0"/>
              <a:t>CSS Selector</a:t>
            </a:r>
          </a:p>
          <a:p>
            <a:pPr lvl="1"/>
            <a:r>
              <a:rPr lang="en-US" altLang="ko-KR" dirty="0"/>
              <a:t>select</a:t>
            </a:r>
          </a:p>
          <a:p>
            <a:pPr lvl="2"/>
            <a:r>
              <a:rPr lang="en-US" altLang="ko-KR" dirty="0"/>
              <a:t>Beautiful Soup supports the most commonly-used CSS selectors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35"/>
          <a:stretch/>
        </p:blipFill>
        <p:spPr>
          <a:xfrm>
            <a:off x="2315620" y="692696"/>
            <a:ext cx="6720876" cy="604867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93"/>
          <a:stretch/>
        </p:blipFill>
        <p:spPr>
          <a:xfrm>
            <a:off x="107504" y="6027483"/>
            <a:ext cx="3102043" cy="70768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4067944" y="6381328"/>
            <a:ext cx="496855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3530734" y="6489340"/>
            <a:ext cx="216023" cy="14401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271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1.2. Crawling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Links Crawling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31267"/>
            <a:ext cx="7632848" cy="517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58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1.2. Crawling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Page Rank</a:t>
            </a:r>
          </a:p>
        </p:txBody>
      </p:sp>
      <p:pic>
        <p:nvPicPr>
          <p:cNvPr id="3074" name="Picture 2" descr="page rank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269107"/>
            <a:ext cx="616267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3547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1.2. Crawling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endParaRPr lang="en-US" altLang="ko-KR" dirty="0"/>
          </a:p>
        </p:txBody>
      </p:sp>
      <p:pic>
        <p:nvPicPr>
          <p:cNvPr id="4098" name="Picture 2" descr="https://community.hortonworks.com/storage/attachments/15391-img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3521918"/>
            <a:ext cx="61722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age rank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692696"/>
            <a:ext cx="66770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373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1.2. Crawling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endParaRPr lang="en-US" altLang="ko-KR" dirty="0"/>
          </a:p>
        </p:txBody>
      </p:sp>
      <p:pic>
        <p:nvPicPr>
          <p:cNvPr id="4098" name="Picture 2" descr="https://community.hortonworks.com/storage/attachments/15391-img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692696"/>
            <a:ext cx="61722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5528592" y="3942475"/>
            <a:ext cx="817848" cy="1200329"/>
            <a:chOff x="827584" y="4556304"/>
            <a:chExt cx="817848" cy="1200329"/>
          </a:xfrm>
        </p:grpSpPr>
        <p:sp>
          <p:nvSpPr>
            <p:cNvPr id="2" name="TextBox 1"/>
            <p:cNvSpPr txBox="1"/>
            <p:nvPr/>
          </p:nvSpPr>
          <p:spPr>
            <a:xfrm>
              <a:off x="928571" y="4556304"/>
              <a:ext cx="6158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0.25</a:t>
              </a:r>
            </a:p>
            <a:p>
              <a:r>
                <a:rPr lang="en-US" altLang="ko-KR" dirty="0"/>
                <a:t>0.25</a:t>
              </a:r>
            </a:p>
            <a:p>
              <a:r>
                <a:rPr lang="en-US" altLang="ko-KR" dirty="0"/>
                <a:t>0.25</a:t>
              </a:r>
            </a:p>
            <a:p>
              <a:r>
                <a:rPr lang="en-US" altLang="ko-KR" dirty="0"/>
                <a:t>0.25</a:t>
              </a:r>
              <a:endParaRPr lang="ko-KR" altLang="en-US" dirty="0"/>
            </a:p>
          </p:txBody>
        </p:sp>
        <p:sp>
          <p:nvSpPr>
            <p:cNvPr id="3" name="양쪽 대괄호 2"/>
            <p:cNvSpPr/>
            <p:nvPr/>
          </p:nvSpPr>
          <p:spPr>
            <a:xfrm>
              <a:off x="827584" y="4653136"/>
              <a:ext cx="817848" cy="1006664"/>
            </a:xfrm>
            <a:prstGeom prst="bracketPair">
              <a:avLst>
                <a:gd name="adj" fmla="val 10992"/>
              </a:avLst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055091" y="3912146"/>
            <a:ext cx="1270384" cy="1200329"/>
            <a:chOff x="2365512" y="4556304"/>
            <a:chExt cx="1270384" cy="1200329"/>
          </a:xfrm>
        </p:grpSpPr>
        <p:sp>
          <p:nvSpPr>
            <p:cNvPr id="12" name="TextBox 11"/>
            <p:cNvSpPr txBox="1"/>
            <p:nvPr/>
          </p:nvSpPr>
          <p:spPr>
            <a:xfrm>
              <a:off x="2439493" y="4556304"/>
              <a:ext cx="112242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 1 ½ ½</a:t>
              </a:r>
            </a:p>
            <a:p>
              <a:r>
                <a:rPr lang="en-US" altLang="ko-KR" dirty="0"/>
                <a:t>0 0 ½  0</a:t>
              </a:r>
            </a:p>
            <a:p>
              <a:r>
                <a:rPr lang="en-US" altLang="ko-KR" dirty="0"/>
                <a:t>0 0  0 ½</a:t>
              </a:r>
            </a:p>
            <a:p>
              <a:r>
                <a:rPr lang="en-US" altLang="ko-KR" dirty="0"/>
                <a:t>1 0  0  0</a:t>
              </a:r>
              <a:endParaRPr lang="ko-KR" altLang="en-US" dirty="0"/>
            </a:p>
          </p:txBody>
        </p:sp>
        <p:sp>
          <p:nvSpPr>
            <p:cNvPr id="13" name="양쪽 대괄호 12"/>
            <p:cNvSpPr/>
            <p:nvPr/>
          </p:nvSpPr>
          <p:spPr>
            <a:xfrm>
              <a:off x="2365512" y="4653136"/>
              <a:ext cx="1270384" cy="1006664"/>
            </a:xfrm>
            <a:prstGeom prst="bracketPair">
              <a:avLst>
                <a:gd name="adj" fmla="val 8225"/>
              </a:avLst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020272" y="3942475"/>
            <a:ext cx="817848" cy="1200329"/>
            <a:chOff x="827584" y="4556304"/>
            <a:chExt cx="817848" cy="1200329"/>
          </a:xfrm>
        </p:grpSpPr>
        <p:sp>
          <p:nvSpPr>
            <p:cNvPr id="17" name="TextBox 16"/>
            <p:cNvSpPr txBox="1"/>
            <p:nvPr/>
          </p:nvSpPr>
          <p:spPr>
            <a:xfrm>
              <a:off x="865253" y="4556304"/>
              <a:ext cx="74251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0.5</a:t>
              </a:r>
            </a:p>
            <a:p>
              <a:r>
                <a:rPr lang="en-US" altLang="ko-KR" dirty="0"/>
                <a:t>0.125</a:t>
              </a:r>
            </a:p>
            <a:p>
              <a:r>
                <a:rPr lang="en-US" altLang="ko-KR" dirty="0"/>
                <a:t>0.125</a:t>
              </a:r>
            </a:p>
            <a:p>
              <a:r>
                <a:rPr lang="en-US" altLang="ko-KR" dirty="0"/>
                <a:t>0.25</a:t>
              </a:r>
              <a:endParaRPr lang="ko-KR" altLang="en-US" dirty="0"/>
            </a:p>
          </p:txBody>
        </p:sp>
        <p:sp>
          <p:nvSpPr>
            <p:cNvPr id="18" name="양쪽 대괄호 17"/>
            <p:cNvSpPr/>
            <p:nvPr/>
          </p:nvSpPr>
          <p:spPr>
            <a:xfrm>
              <a:off x="827584" y="4653136"/>
              <a:ext cx="817848" cy="1006664"/>
            </a:xfrm>
            <a:prstGeom prst="bracketPair">
              <a:avLst>
                <a:gd name="adj" fmla="val 10992"/>
              </a:avLst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등호 13"/>
          <p:cNvSpPr/>
          <p:nvPr/>
        </p:nvSpPr>
        <p:spPr>
          <a:xfrm>
            <a:off x="6467332" y="4417868"/>
            <a:ext cx="432048" cy="249543"/>
          </a:xfrm>
          <a:prstGeom prst="mathEqual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528592" y="5390338"/>
            <a:ext cx="817848" cy="1200329"/>
            <a:chOff x="827584" y="4556304"/>
            <a:chExt cx="817848" cy="1200329"/>
          </a:xfrm>
        </p:grpSpPr>
        <p:sp>
          <p:nvSpPr>
            <p:cNvPr id="21" name="TextBox 20"/>
            <p:cNvSpPr txBox="1"/>
            <p:nvPr/>
          </p:nvSpPr>
          <p:spPr>
            <a:xfrm>
              <a:off x="865253" y="4556304"/>
              <a:ext cx="74251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0.5</a:t>
              </a:r>
            </a:p>
            <a:p>
              <a:r>
                <a:rPr lang="en-US" altLang="ko-KR" dirty="0"/>
                <a:t>0.125</a:t>
              </a:r>
            </a:p>
            <a:p>
              <a:r>
                <a:rPr lang="en-US" altLang="ko-KR" dirty="0"/>
                <a:t>0.125</a:t>
              </a:r>
            </a:p>
            <a:p>
              <a:r>
                <a:rPr lang="en-US" altLang="ko-KR" dirty="0"/>
                <a:t>0.25</a:t>
              </a:r>
              <a:endParaRPr lang="ko-KR" altLang="en-US" dirty="0"/>
            </a:p>
          </p:txBody>
        </p:sp>
        <p:sp>
          <p:nvSpPr>
            <p:cNvPr id="22" name="양쪽 대괄호 21"/>
            <p:cNvSpPr/>
            <p:nvPr/>
          </p:nvSpPr>
          <p:spPr>
            <a:xfrm>
              <a:off x="827584" y="4653136"/>
              <a:ext cx="817848" cy="1006664"/>
            </a:xfrm>
            <a:prstGeom prst="bracketPair">
              <a:avLst>
                <a:gd name="adj" fmla="val 10992"/>
              </a:avLst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055091" y="5390337"/>
            <a:ext cx="1270384" cy="1200329"/>
            <a:chOff x="2365512" y="4556304"/>
            <a:chExt cx="1270384" cy="1200329"/>
          </a:xfrm>
        </p:grpSpPr>
        <p:sp>
          <p:nvSpPr>
            <p:cNvPr id="24" name="TextBox 23"/>
            <p:cNvSpPr txBox="1"/>
            <p:nvPr/>
          </p:nvSpPr>
          <p:spPr>
            <a:xfrm>
              <a:off x="2439493" y="4556304"/>
              <a:ext cx="112242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 1 ½ ½</a:t>
              </a:r>
            </a:p>
            <a:p>
              <a:r>
                <a:rPr lang="en-US" altLang="ko-KR" dirty="0"/>
                <a:t>0 0 ½  0</a:t>
              </a:r>
            </a:p>
            <a:p>
              <a:r>
                <a:rPr lang="en-US" altLang="ko-KR" dirty="0"/>
                <a:t>0 0  0 ½</a:t>
              </a:r>
            </a:p>
            <a:p>
              <a:r>
                <a:rPr lang="en-US" altLang="ko-KR" dirty="0"/>
                <a:t>1 0  0  0</a:t>
              </a:r>
              <a:endParaRPr lang="ko-KR" altLang="en-US" dirty="0"/>
            </a:p>
          </p:txBody>
        </p:sp>
        <p:sp>
          <p:nvSpPr>
            <p:cNvPr id="25" name="양쪽 대괄호 24"/>
            <p:cNvSpPr/>
            <p:nvPr/>
          </p:nvSpPr>
          <p:spPr>
            <a:xfrm>
              <a:off x="2365512" y="4653136"/>
              <a:ext cx="1270384" cy="1006664"/>
            </a:xfrm>
            <a:prstGeom prst="bracketPair">
              <a:avLst>
                <a:gd name="adj" fmla="val 8225"/>
              </a:avLst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020272" y="5390337"/>
            <a:ext cx="817848" cy="1200329"/>
            <a:chOff x="827584" y="4556304"/>
            <a:chExt cx="817848" cy="1200329"/>
          </a:xfrm>
        </p:grpSpPr>
        <p:sp>
          <p:nvSpPr>
            <p:cNvPr id="32" name="TextBox 31"/>
            <p:cNvSpPr txBox="1"/>
            <p:nvPr/>
          </p:nvSpPr>
          <p:spPr>
            <a:xfrm>
              <a:off x="865253" y="4556304"/>
              <a:ext cx="74251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0.312</a:t>
              </a:r>
            </a:p>
            <a:p>
              <a:r>
                <a:rPr lang="en-US" altLang="ko-KR" dirty="0"/>
                <a:t>0.062</a:t>
              </a:r>
            </a:p>
            <a:p>
              <a:r>
                <a:rPr lang="en-US" altLang="ko-KR" dirty="0"/>
                <a:t>0.125</a:t>
              </a:r>
            </a:p>
            <a:p>
              <a:r>
                <a:rPr lang="en-US" altLang="ko-KR" dirty="0"/>
                <a:t>0.5</a:t>
              </a:r>
              <a:endParaRPr lang="ko-KR" altLang="en-US" dirty="0"/>
            </a:p>
          </p:txBody>
        </p:sp>
        <p:sp>
          <p:nvSpPr>
            <p:cNvPr id="33" name="양쪽 대괄호 32"/>
            <p:cNvSpPr/>
            <p:nvPr/>
          </p:nvSpPr>
          <p:spPr>
            <a:xfrm>
              <a:off x="827584" y="4653136"/>
              <a:ext cx="817848" cy="1006664"/>
            </a:xfrm>
            <a:prstGeom prst="bracketPair">
              <a:avLst>
                <a:gd name="adj" fmla="val 10992"/>
              </a:avLst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등호 33"/>
          <p:cNvSpPr/>
          <p:nvPr/>
        </p:nvSpPr>
        <p:spPr>
          <a:xfrm>
            <a:off x="6467332" y="5865730"/>
            <a:ext cx="432048" cy="249543"/>
          </a:xfrm>
          <a:prstGeom prst="mathEqual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아래쪽 화살표 14"/>
          <p:cNvSpPr/>
          <p:nvPr/>
        </p:nvSpPr>
        <p:spPr>
          <a:xfrm>
            <a:off x="2915816" y="4039306"/>
            <a:ext cx="576064" cy="2454527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83031" y="5015642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iterative</a:t>
            </a:r>
            <a:endParaRPr lang="ko-KR" altLang="en-US" i="1" dirty="0"/>
          </a:p>
        </p:txBody>
      </p:sp>
      <p:grpSp>
        <p:nvGrpSpPr>
          <p:cNvPr id="37" name="그룹 36"/>
          <p:cNvGrpSpPr/>
          <p:nvPr/>
        </p:nvGrpSpPr>
        <p:grpSpPr>
          <a:xfrm>
            <a:off x="860961" y="3942475"/>
            <a:ext cx="817848" cy="1200329"/>
            <a:chOff x="827584" y="4556304"/>
            <a:chExt cx="817848" cy="1200329"/>
          </a:xfrm>
        </p:grpSpPr>
        <p:sp>
          <p:nvSpPr>
            <p:cNvPr id="38" name="TextBox 37"/>
            <p:cNvSpPr txBox="1"/>
            <p:nvPr/>
          </p:nvSpPr>
          <p:spPr>
            <a:xfrm>
              <a:off x="865253" y="4556304"/>
              <a:ext cx="74251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0.366</a:t>
              </a:r>
            </a:p>
            <a:p>
              <a:r>
                <a:rPr lang="en-US" altLang="ko-KR" dirty="0"/>
                <a:t>0.089</a:t>
              </a:r>
            </a:p>
            <a:p>
              <a:r>
                <a:rPr lang="en-US" altLang="ko-KR" dirty="0"/>
                <a:t>0.184</a:t>
              </a:r>
            </a:p>
            <a:p>
              <a:r>
                <a:rPr lang="en-US" altLang="ko-KR" dirty="0"/>
                <a:t>0.360</a:t>
              </a:r>
              <a:endParaRPr lang="ko-KR" altLang="en-US" dirty="0"/>
            </a:p>
          </p:txBody>
        </p:sp>
        <p:sp>
          <p:nvSpPr>
            <p:cNvPr id="39" name="양쪽 대괄호 38"/>
            <p:cNvSpPr/>
            <p:nvPr/>
          </p:nvSpPr>
          <p:spPr>
            <a:xfrm>
              <a:off x="827584" y="4653136"/>
              <a:ext cx="817848" cy="1006664"/>
            </a:xfrm>
            <a:prstGeom prst="bracketPair">
              <a:avLst>
                <a:gd name="adj" fmla="val 10992"/>
              </a:avLst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16998" y="371703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783468" y="3717032"/>
            <a:ext cx="30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v</a:t>
            </a:r>
            <a:endParaRPr lang="ko-KR" altLang="en-US" b="1" dirty="0"/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427853" y="5015642"/>
            <a:ext cx="471527" cy="4715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45117" y="371703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A</a:t>
            </a:r>
            <a:r>
              <a:rPr lang="en-US" altLang="ko-KR" b="1" baseline="30000" dirty="0"/>
              <a:t>12</a:t>
            </a:r>
            <a:r>
              <a:rPr lang="en-US" altLang="ko-KR" b="1" dirty="0"/>
              <a:t>v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6689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HTTP Architecture</a:t>
            </a:r>
            <a:endParaRPr lang="ko-KR" altLang="en-US" dirty="0"/>
          </a:p>
        </p:txBody>
      </p:sp>
      <p:pic>
        <p:nvPicPr>
          <p:cNvPr id="2" name="Picture 4" descr="http request respons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1826320"/>
            <a:ext cx="65627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845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1.2. Crawling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Collecting Links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8568952" cy="441590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1239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1.2. Crawling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Following Links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8"/>
          <a:stretch/>
        </p:blipFill>
        <p:spPr>
          <a:xfrm>
            <a:off x="467544" y="1124744"/>
            <a:ext cx="8568952" cy="100638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5603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1.2. Crawling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ko-KR" altLang="en-US" dirty="0"/>
              <a:t>예제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55" y="1124744"/>
            <a:ext cx="7400639" cy="56166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8324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1.2. Crawling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Circular Links</a:t>
            </a:r>
          </a:p>
        </p:txBody>
      </p:sp>
      <p:pic>
        <p:nvPicPr>
          <p:cNvPr id="2050" name="Picture 2" descr="circular links crawler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196752"/>
            <a:ext cx="50958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034558"/>
            <a:ext cx="380047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5007" y="112474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도메인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방문이력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561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en-US" altLang="ko-KR" dirty="0"/>
              <a:t>Scraping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211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1.3. Scraping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Crawling vs Scraping</a:t>
            </a:r>
            <a:endParaRPr lang="ko-KR" altLang="en-US" dirty="0"/>
          </a:p>
        </p:txBody>
      </p:sp>
      <p:pic>
        <p:nvPicPr>
          <p:cNvPr id="7" name="Picture 2" descr="web crawler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82" y="1196752"/>
            <a:ext cx="7532836" cy="527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667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1.3. Scraping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Scraping Architecture</a:t>
            </a:r>
          </a:p>
          <a:p>
            <a:pPr lvl="1"/>
            <a:r>
              <a:rPr lang="en-US" altLang="ko-KR" dirty="0"/>
              <a:t>Process of automatically requesting a web document and collecting information from it</a:t>
            </a:r>
            <a:endParaRPr lang="ko-KR" altLang="en-US" dirty="0"/>
          </a:p>
        </p:txBody>
      </p:sp>
      <p:pic>
        <p:nvPicPr>
          <p:cNvPr id="5122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16845"/>
            <a:ext cx="7620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8637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1.3. Scraping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자유게시판 </a:t>
            </a:r>
            <a:r>
              <a:rPr lang="ko-KR" altLang="en-US" dirty="0" err="1"/>
              <a:t>스크래핑</a:t>
            </a:r>
            <a:endParaRPr lang="en-US" altLang="ko-KR" dirty="0"/>
          </a:p>
          <a:p>
            <a:pPr lvl="1"/>
            <a:r>
              <a:rPr lang="ko-KR" altLang="en-US" dirty="0" err="1"/>
              <a:t>뽐뿌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HTML Validator</a:t>
            </a:r>
          </a:p>
          <a:p>
            <a:pPr lvl="2"/>
            <a:r>
              <a:rPr lang="en-US" altLang="ko-KR" dirty="0"/>
              <a:t>https://validator.w3.org/</a:t>
            </a:r>
          </a:p>
          <a:p>
            <a:pPr lvl="2"/>
            <a:r>
              <a:rPr lang="en-US" altLang="ko-KR" dirty="0"/>
              <a:t>https://validator.w3.org/unicorn/?ucn_lang=ko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8"/>
          <a:stretch/>
        </p:blipFill>
        <p:spPr>
          <a:xfrm>
            <a:off x="683568" y="1412776"/>
            <a:ext cx="8352928" cy="1578688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8" y="4437112"/>
            <a:ext cx="3556183" cy="342918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3109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1.3. Scraping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en-US" altLang="ko-KR" dirty="0" err="1"/>
              <a:t>urllib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24744"/>
            <a:ext cx="8352928" cy="23374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2414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1.3. Scraping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en-US" altLang="ko-KR" dirty="0"/>
              <a:t>How to select?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24743"/>
            <a:ext cx="8352928" cy="51168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223948" y="5895114"/>
            <a:ext cx="40324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638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892671" y="1541741"/>
            <a:ext cx="3960440" cy="4320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i="1" dirty="0">
                <a:solidFill>
                  <a:schemeClr val="tx1"/>
                </a:solidFill>
              </a:rPr>
              <a:t>HTTP</a:t>
            </a:r>
            <a:endParaRPr lang="ko-KR" altLang="en-US" sz="1600" b="1" i="1" dirty="0">
              <a:solidFill>
                <a:schemeClr val="tx1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2239922" cy="1266043"/>
          </a:xfrm>
          <a:prstGeom prst="rect">
            <a:avLst/>
          </a:prstGeom>
        </p:spPr>
      </p:pic>
      <p:pic>
        <p:nvPicPr>
          <p:cNvPr id="2052" name="Picture 4" descr="na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119" y="1124744"/>
            <a:ext cx="1266043" cy="126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937443" y="2390787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Server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467412" y="2390787"/>
            <a:ext cx="816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Client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648485" y="1997622"/>
            <a:ext cx="244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http://www.naver.com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311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1.3. Scraping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목록 가져오기</a:t>
            </a:r>
            <a:r>
              <a:rPr lang="en-US" altLang="ko-KR" dirty="0"/>
              <a:t>(</a:t>
            </a:r>
            <a:r>
              <a:rPr lang="en-US" altLang="ko-KR" dirty="0" err="1"/>
              <a:t>urllib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24744"/>
            <a:ext cx="8352928" cy="371620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90388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1.3. Scraping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목록 가져오기</a:t>
            </a:r>
            <a:r>
              <a:rPr lang="en-US" altLang="ko-KR" dirty="0"/>
              <a:t>(requests)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9"/>
          <a:stretch/>
        </p:blipFill>
        <p:spPr>
          <a:xfrm>
            <a:off x="683568" y="1124744"/>
            <a:ext cx="8352928" cy="435751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169416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1.3. Scraping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갈수록 산</a:t>
            </a:r>
            <a:endParaRPr lang="en-US" altLang="ko-KR" dirty="0"/>
          </a:p>
          <a:p>
            <a:pPr lvl="2"/>
            <a:r>
              <a:rPr lang="en-US" altLang="ko-KR" dirty="0"/>
              <a:t>feat. </a:t>
            </a:r>
            <a:r>
              <a:rPr lang="ko-KR" altLang="en-US" dirty="0"/>
              <a:t>본문 가져오기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8760"/>
            <a:ext cx="6091414" cy="324558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cxnSp>
        <p:nvCxnSpPr>
          <p:cNvPr id="7" name="직선 연결선 6"/>
          <p:cNvCxnSpPr/>
          <p:nvPr/>
        </p:nvCxnSpPr>
        <p:spPr>
          <a:xfrm flipH="1">
            <a:off x="4518558" y="1412776"/>
            <a:ext cx="638789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1025041" y="1412776"/>
            <a:ext cx="1530735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ë­¥ë¯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040" y="1268761"/>
            <a:ext cx="3460455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7121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1.3. Scraping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본문 가져오기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24745"/>
            <a:ext cx="8352928" cy="4138148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92518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1.3. Scraping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댓글은 어떻게 가져와야 할까</a:t>
            </a:r>
            <a:r>
              <a:rPr lang="en-US" altLang="ko-KR" dirty="0"/>
              <a:t>? 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" b="5400"/>
          <a:stretch/>
        </p:blipFill>
        <p:spPr>
          <a:xfrm>
            <a:off x="683568" y="1088358"/>
            <a:ext cx="8352928" cy="56530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195736" y="5877272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05080" y="6396340"/>
            <a:ext cx="7131415" cy="345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1574634"/>
            <a:ext cx="12241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7625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1.3. Scraping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Dynamic HTML / AJAX</a:t>
            </a:r>
            <a:endParaRPr lang="ko-KR" altLang="en-US" dirty="0"/>
          </a:p>
        </p:txBody>
      </p:sp>
      <p:pic>
        <p:nvPicPr>
          <p:cNvPr id="11268" name="Picture 4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16" y="1080361"/>
            <a:ext cx="5112568" cy="566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7767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1.3. Scraping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예제</a:t>
            </a:r>
            <a:endParaRPr lang="en-US" altLang="ko-KR" dirty="0"/>
          </a:p>
          <a:p>
            <a:pPr lvl="2"/>
            <a:r>
              <a:rPr lang="en-US" altLang="ko-KR" dirty="0"/>
              <a:t>http://example.webscraping.com/places/default/search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8"/>
            <a:ext cx="8280920" cy="335053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984" y="3878465"/>
            <a:ext cx="2184512" cy="81284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"/>
          <a:stretch/>
        </p:blipFill>
        <p:spPr>
          <a:xfrm>
            <a:off x="755577" y="4857143"/>
            <a:ext cx="8280920" cy="165108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23353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1.3. Scraping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What is Selenium?</a:t>
            </a:r>
          </a:p>
          <a:p>
            <a:pPr lvl="1"/>
            <a:r>
              <a:rPr lang="en-US" altLang="ko-KR" dirty="0"/>
              <a:t>Selenium automates browsers</a:t>
            </a:r>
          </a:p>
          <a:p>
            <a:pPr lvl="1"/>
            <a:r>
              <a:rPr lang="en-US" altLang="ko-KR" dirty="0"/>
              <a:t>Automating web applications for testing purposes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Why use Selenium</a:t>
            </a:r>
          </a:p>
          <a:p>
            <a:pPr lvl="1"/>
            <a:r>
              <a:rPr lang="en-US" altLang="ko-KR" dirty="0"/>
              <a:t>Rapid feedback to developers</a:t>
            </a:r>
          </a:p>
          <a:p>
            <a:pPr lvl="1"/>
            <a:r>
              <a:rPr lang="en-US" altLang="ko-KR" dirty="0"/>
              <a:t>Finding defects missed by manual testing</a:t>
            </a:r>
          </a:p>
          <a:p>
            <a:pPr lvl="1"/>
            <a:r>
              <a:rPr lang="en-US" altLang="ko-KR" dirty="0"/>
              <a:t>Support for Agile and extreme development methodologies</a:t>
            </a:r>
          </a:p>
          <a:p>
            <a:pPr lvl="1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025" y="980728"/>
            <a:ext cx="1885950" cy="1714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5993" y="2636912"/>
            <a:ext cx="1972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/>
              <a:t>Selenium</a:t>
            </a:r>
            <a:endParaRPr lang="ko-KR" altLang="en-US" sz="3200" b="1" dirty="0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1502420" y="4247851"/>
            <a:ext cx="1638341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489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1.3. Scraping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Another purpose</a:t>
            </a:r>
          </a:p>
          <a:p>
            <a:pPr lvl="1"/>
            <a:r>
              <a:rPr lang="en-US" altLang="ko-KR" dirty="0"/>
              <a:t>FORM 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r>
              <a:rPr lang="en-US" altLang="ko-KR" dirty="0"/>
              <a:t>AJAX Rendering </a:t>
            </a:r>
            <a:r>
              <a:rPr lang="ko-KR" altLang="en-US" dirty="0"/>
              <a:t>결과 획득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설치 및 실행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8" b="1478"/>
          <a:stretch/>
        </p:blipFill>
        <p:spPr>
          <a:xfrm>
            <a:off x="467544" y="2564904"/>
            <a:ext cx="8568952" cy="324947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7794" b="-2429"/>
          <a:stretch/>
        </p:blipFill>
        <p:spPr>
          <a:xfrm>
            <a:off x="467545" y="3085918"/>
            <a:ext cx="8568952" cy="324947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8"/>
          <a:stretch/>
        </p:blipFill>
        <p:spPr>
          <a:xfrm>
            <a:off x="467544" y="3607836"/>
            <a:ext cx="8568952" cy="268356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5923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1.3. Scraping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예제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" r="8651"/>
          <a:stretch/>
        </p:blipFill>
        <p:spPr>
          <a:xfrm>
            <a:off x="683568" y="1124744"/>
            <a:ext cx="8352928" cy="3027087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162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en-US" altLang="ko-KR" dirty="0"/>
              <a:t>Request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2239922" cy="1266043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V="1">
            <a:off x="2995498" y="1757765"/>
            <a:ext cx="374441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na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119" y="1124744"/>
            <a:ext cx="1266043" cy="126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224677" y="1212636"/>
            <a:ext cx="1286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request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031422"/>
            <a:ext cx="7255586" cy="248405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1"/>
          <a:stretch/>
        </p:blipFill>
        <p:spPr>
          <a:xfrm>
            <a:off x="755576" y="2753466"/>
            <a:ext cx="7255586" cy="111666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23695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1.3. Scraping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en-US" altLang="ko-KR" dirty="0"/>
              <a:t>find element(s)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28" y="1151500"/>
            <a:ext cx="6705945" cy="5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39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1.3. Scraping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네이버 로그인하기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1052736"/>
            <a:ext cx="8352928" cy="20740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055277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1.3. Scraping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네이버 로그인하기 </a:t>
            </a:r>
            <a:r>
              <a:rPr lang="en-US" altLang="ko-KR" dirty="0"/>
              <a:t>– </a:t>
            </a:r>
            <a:r>
              <a:rPr lang="ko-KR" altLang="en-US" dirty="0"/>
              <a:t>보안설정 넘어가기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09"/>
          <a:stretch/>
        </p:blipFill>
        <p:spPr>
          <a:xfrm>
            <a:off x="683567" y="1054801"/>
            <a:ext cx="8352929" cy="2071938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2746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1.3. Scraping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/>
              <a:t>메일 주소 가져오기 </a:t>
            </a:r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6" y="1054801"/>
            <a:ext cx="8352929" cy="48353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1160861" y="1043422"/>
            <a:ext cx="1368152" cy="205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22719" y="3806882"/>
            <a:ext cx="1656184" cy="207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92000" y="5175034"/>
            <a:ext cx="638831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6301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</a:p>
          <a:p>
            <a:r>
              <a:rPr lang="en-US" altLang="ko-KR" dirty="0"/>
              <a:t>Tokenization</a:t>
            </a:r>
          </a:p>
          <a:p>
            <a:r>
              <a:rPr lang="ko-KR" altLang="en-US" dirty="0" err="1"/>
              <a:t>불용어</a:t>
            </a:r>
            <a:r>
              <a:rPr lang="en-US" altLang="ko-KR" dirty="0"/>
              <a:t>/</a:t>
            </a:r>
            <a:r>
              <a:rPr lang="ko-KR" altLang="en-US" dirty="0"/>
              <a:t>연어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텍스트 분석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</a:p>
          <a:p>
            <a:r>
              <a:rPr lang="en-US" altLang="ko-KR" dirty="0"/>
              <a:t>2.</a:t>
            </a:r>
          </a:p>
          <a:p>
            <a:r>
              <a:rPr lang="en-US" altLang="ko-KR" dirty="0"/>
              <a:t>2.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4092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9997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자연어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64" y="2221187"/>
            <a:ext cx="7020272" cy="299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045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자연어 분석 단계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" y="1872081"/>
            <a:ext cx="8956576" cy="368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987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자연어 분석 단계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890"/>
            <a:ext cx="9144000" cy="477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348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담화</a:t>
            </a:r>
            <a:endParaRPr lang="en-US" altLang="ko-KR" dirty="0"/>
          </a:p>
          <a:p>
            <a:pPr lvl="1"/>
            <a:r>
              <a:rPr lang="ko-KR" altLang="en-US" dirty="0"/>
              <a:t>문장이 연속되어 이루어지는 말의 단위</a:t>
            </a:r>
            <a:r>
              <a:rPr lang="en-US" altLang="ko-KR" dirty="0"/>
              <a:t>, </a:t>
            </a:r>
            <a:r>
              <a:rPr lang="ko-KR" altLang="en-US" dirty="0"/>
              <a:t>문단</a:t>
            </a:r>
          </a:p>
        </p:txBody>
      </p:sp>
      <p:pic>
        <p:nvPicPr>
          <p:cNvPr id="2050" name="Picture 2" descr="https://mblogthumb-phinf.pstatic.net/20141006_156/quantumkim_1412574900305lXOST_JPEG/%B9%AE%B9%FD%B1%B8%C1%B604%C0%CC%BE%DF%B1%E2.JP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1700808"/>
            <a:ext cx="570547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3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en-US" altLang="ko-KR" dirty="0"/>
              <a:t>Response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2239922" cy="1266043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V="1">
            <a:off x="2995498" y="1757765"/>
            <a:ext cx="3744416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na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119" y="1124744"/>
            <a:ext cx="1266043" cy="126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117276" y="1212636"/>
            <a:ext cx="1500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response</a:t>
            </a:r>
            <a:endParaRPr lang="ko-KR" altLang="en-US" sz="24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747880"/>
            <a:ext cx="7255586" cy="251291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8369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문장</a:t>
            </a:r>
            <a:endParaRPr lang="en-US" altLang="ko-KR" dirty="0"/>
          </a:p>
          <a:p>
            <a:pPr lvl="1"/>
            <a:r>
              <a:rPr lang="ko-KR" altLang="en-US" dirty="0"/>
              <a:t>완결된 내용을 나타내는 최소 단위</a:t>
            </a:r>
          </a:p>
        </p:txBody>
      </p:sp>
      <p:pic>
        <p:nvPicPr>
          <p:cNvPr id="5122" name="Picture 2" descr="https://mblogthumb-phinf.pstatic.net/20141006_123/quantumkim_1412575117999IUqgm_PNG/%B9%AE%B9%FD%B1%B8%C1%B605%C0%CC%BE%DF%B1%E2%BF%A1%BC%AD_%B9%AE%C0%E5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058" y="1772816"/>
            <a:ext cx="4719885" cy="442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7716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문장</a:t>
            </a:r>
            <a:endParaRPr lang="en-US" altLang="ko-KR" dirty="0"/>
          </a:p>
          <a:p>
            <a:pPr lvl="1"/>
            <a:r>
              <a:rPr lang="ko-KR" altLang="en-US" dirty="0"/>
              <a:t>완결된 내용을 나타내는 최소 단위</a:t>
            </a:r>
          </a:p>
        </p:txBody>
      </p:sp>
      <p:pic>
        <p:nvPicPr>
          <p:cNvPr id="5122" name="Picture 2" descr="https://mblogthumb-phinf.pstatic.net/20141006_123/quantumkim_1412575117999IUqgm_PNG/%B9%AE%B9%FD%B1%B8%C1%B605%C0%CC%BE%DF%B1%E2%BF%A1%BC%AD_%B9%AE%C0%E5.pn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17" y="1628800"/>
            <a:ext cx="3458366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mblogthumb-phinf.pstatic.net/20141006_221/quantumkim_1412575154457Mh0l5_JPEG/%B9%AE%B9%FD%B1%B8%C1%B607_%BE%C8%B1%E4%B9%AE%C0%E5.JPG?type=w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92"/>
          <a:stretch/>
        </p:blipFill>
        <p:spPr bwMode="auto">
          <a:xfrm>
            <a:off x="1047750" y="5184225"/>
            <a:ext cx="7048500" cy="15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6789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어절</a:t>
            </a:r>
            <a:endParaRPr lang="en-US" altLang="ko-KR" dirty="0"/>
          </a:p>
          <a:p>
            <a:pPr lvl="1"/>
            <a:r>
              <a:rPr lang="ko-KR" altLang="en-US" dirty="0"/>
              <a:t>문장을 구성하는 단위</a:t>
            </a:r>
          </a:p>
        </p:txBody>
      </p:sp>
      <p:pic>
        <p:nvPicPr>
          <p:cNvPr id="7170" name="Picture 2" descr="https://mblogthumb-phinf.pstatic.net/20141006_159/quantumkim_1412575176102IxTrx_JPEG/%B9%AE%B9%FD%B1%B8%C1%B608%BE%EE%C0%FD.JP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772816"/>
            <a:ext cx="70485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0480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단어</a:t>
            </a:r>
            <a:endParaRPr lang="en-US" altLang="ko-KR" dirty="0"/>
          </a:p>
          <a:p>
            <a:pPr lvl="1"/>
            <a:r>
              <a:rPr lang="ko-KR" altLang="en-US" dirty="0"/>
              <a:t>어절을 구성하는 요소</a:t>
            </a:r>
            <a:endParaRPr lang="en-US" altLang="ko-KR" dirty="0"/>
          </a:p>
        </p:txBody>
      </p:sp>
      <p:pic>
        <p:nvPicPr>
          <p:cNvPr id="7" name="Picture 2" descr="https://mblogthumb-phinf.pstatic.net/20141006_294/quantumkim_1412575189968itg9l_JPEG/%B9%AE%B9%FD%B1%B8%C1%B609%B4%DC.JP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520403"/>
            <a:ext cx="7048500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3449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형태소</a:t>
            </a:r>
            <a:endParaRPr lang="en-US" altLang="ko-KR" dirty="0"/>
          </a:p>
          <a:p>
            <a:pPr lvl="1"/>
            <a:r>
              <a:rPr lang="ko-KR" altLang="en-US" dirty="0"/>
              <a:t>의미를 가진 문법의 최소 단위</a:t>
            </a:r>
            <a:endParaRPr lang="en-US" altLang="ko-KR" dirty="0"/>
          </a:p>
        </p:txBody>
      </p:sp>
      <p:pic>
        <p:nvPicPr>
          <p:cNvPr id="9218" name="Picture 2" descr="https://mblogthumb-phinf.pstatic.net/20141006_170/quantumkim_1412575203205C85cY_JPEG/%B9%AE%B9%FD%B1%B8%C1%B610%C7%FC%C5%C2%BC%D2.JP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76" y="1412775"/>
            <a:ext cx="6478649" cy="525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9293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형태소의 분류</a:t>
            </a:r>
          </a:p>
        </p:txBody>
      </p:sp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88" y="1056561"/>
            <a:ext cx="3816424" cy="568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8476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KoNLPy</a:t>
            </a:r>
            <a:endParaRPr lang="en-US" altLang="ko-KR" dirty="0"/>
          </a:p>
          <a:p>
            <a:pPr lvl="1"/>
            <a:r>
              <a:rPr lang="ko-KR" altLang="en-US" dirty="0"/>
              <a:t>한국어 정보처리를 위한 </a:t>
            </a:r>
            <a:r>
              <a:rPr lang="ko-KR" altLang="en-US" dirty="0" err="1"/>
              <a:t>파이썬</a:t>
            </a:r>
            <a:r>
              <a:rPr lang="ko-KR" altLang="en-US" dirty="0"/>
              <a:t> 패키지</a:t>
            </a:r>
            <a:endParaRPr lang="en-US" altLang="ko-KR" dirty="0"/>
          </a:p>
          <a:p>
            <a:pPr lvl="1"/>
            <a:r>
              <a:rPr lang="en-US" altLang="ko-KR" dirty="0"/>
              <a:t>Corpus, Morpheme Analyzer, POS Tagging, …</a:t>
            </a:r>
          </a:p>
          <a:p>
            <a:pPr lvl="1"/>
            <a:r>
              <a:rPr lang="en-US" altLang="ko-KR" dirty="0"/>
              <a:t>http://konlpy.org/ko/latest/</a:t>
            </a:r>
          </a:p>
          <a:p>
            <a:pPr lvl="2"/>
            <a:r>
              <a:rPr lang="en-US" altLang="ko-KR" dirty="0"/>
              <a:t>Acknowledgement</a:t>
            </a:r>
          </a:p>
          <a:p>
            <a:pPr lvl="3"/>
            <a:r>
              <a:rPr lang="ko-KR" altLang="en-US" dirty="0"/>
              <a:t>박은정</a:t>
            </a:r>
            <a:r>
              <a:rPr lang="en-US" altLang="ko-KR" dirty="0"/>
              <a:t>, </a:t>
            </a:r>
            <a:r>
              <a:rPr lang="ko-KR" altLang="en-US" dirty="0"/>
              <a:t>조성준</a:t>
            </a:r>
            <a:r>
              <a:rPr lang="en-US" altLang="ko-KR" dirty="0"/>
              <a:t>, "</a:t>
            </a:r>
            <a:r>
              <a:rPr lang="en-US" altLang="ko-KR" dirty="0" err="1"/>
              <a:t>KoNLPy</a:t>
            </a:r>
            <a:r>
              <a:rPr lang="en-US" altLang="ko-KR" dirty="0"/>
              <a:t>: </a:t>
            </a:r>
            <a:r>
              <a:rPr lang="ko-KR" altLang="en-US" dirty="0"/>
              <a:t>쉽고 간결한 한국어 정보처리 </a:t>
            </a:r>
            <a:r>
              <a:rPr lang="ko-KR" altLang="en-US" dirty="0" err="1"/>
              <a:t>파이썬</a:t>
            </a:r>
            <a:r>
              <a:rPr lang="ko-KR" altLang="en-US" dirty="0"/>
              <a:t> 패키지</a:t>
            </a:r>
            <a:r>
              <a:rPr lang="en-US" altLang="ko-KR" dirty="0"/>
              <a:t>", </a:t>
            </a:r>
            <a:r>
              <a:rPr lang="ko-KR" altLang="en-US" dirty="0"/>
              <a:t>제 </a:t>
            </a:r>
            <a:r>
              <a:rPr lang="en-US" altLang="ko-KR" dirty="0"/>
              <a:t>26</a:t>
            </a:r>
            <a:r>
              <a:rPr lang="ko-KR" altLang="en-US" dirty="0"/>
              <a:t>회 한글 및 한국어 정보처리 학술대회 논문집</a:t>
            </a:r>
            <a:r>
              <a:rPr lang="en-US" altLang="ko-KR" dirty="0"/>
              <a:t>, 2014.</a:t>
            </a:r>
            <a:endParaRPr lang="ko-KR" altLang="en-US" dirty="0"/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1340768"/>
            <a:ext cx="20955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8357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en-US" altLang="ko-KR" dirty="0"/>
              <a:t>JDK 1.7+</a:t>
            </a:r>
          </a:p>
          <a:p>
            <a:pPr lvl="1"/>
            <a:r>
              <a:rPr lang="en-US" altLang="ko-KR" dirty="0"/>
              <a:t>JPype1 0.5.7+</a:t>
            </a:r>
          </a:p>
          <a:p>
            <a:pPr lvl="2"/>
            <a:r>
              <a:rPr lang="en-US" altLang="ko-KR" dirty="0"/>
              <a:t>JPype1-0.5.7-cp27-none-win</a:t>
            </a:r>
            <a:r>
              <a:rPr lang="en-US" altLang="ko-KR" b="1" i="1" dirty="0"/>
              <a:t>(32 or _amd64)</a:t>
            </a:r>
            <a:r>
              <a:rPr lang="en-US" altLang="ko-KR" dirty="0"/>
              <a:t>.</a:t>
            </a:r>
            <a:r>
              <a:rPr lang="ko-KR" altLang="en-US" dirty="0"/>
              <a:t>죄</a:t>
            </a:r>
            <a:endParaRPr lang="en-US" altLang="ko-KR" dirty="0"/>
          </a:p>
          <a:p>
            <a:pPr lvl="1"/>
            <a:r>
              <a:rPr lang="en-US" altLang="ko-KR" dirty="0" err="1"/>
              <a:t>KoNLPy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설치확인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말뭉치 불러오기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651" b="1748"/>
          <a:stretch/>
        </p:blipFill>
        <p:spPr>
          <a:xfrm>
            <a:off x="683568" y="2564904"/>
            <a:ext cx="8352928" cy="289808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638456"/>
            <a:ext cx="4989048" cy="13747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5220560"/>
            <a:ext cx="8352928" cy="106532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63184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Morpheme Analyzer</a:t>
            </a:r>
          </a:p>
          <a:p>
            <a:pPr lvl="1"/>
            <a:r>
              <a:rPr lang="ko-KR" altLang="en-US" dirty="0" err="1"/>
              <a:t>한나눔</a:t>
            </a:r>
            <a:r>
              <a:rPr lang="en-US" altLang="ko-KR" dirty="0"/>
              <a:t>(</a:t>
            </a:r>
            <a:r>
              <a:rPr lang="en-US" altLang="ko-KR" dirty="0" err="1"/>
              <a:t>Hannanum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KAIST</a:t>
            </a:r>
            <a:r>
              <a:rPr lang="ko-KR" altLang="en-US" dirty="0"/>
              <a:t> </a:t>
            </a:r>
            <a:r>
              <a:rPr lang="ko-KR" altLang="en-US" dirty="0" err="1"/>
              <a:t>시맨틱</a:t>
            </a:r>
            <a:r>
              <a:rPr lang="ko-KR" altLang="en-US" dirty="0"/>
              <a:t> 웹 연구 센터</a:t>
            </a:r>
            <a:r>
              <a:rPr lang="en-US" altLang="ko-KR" dirty="0"/>
              <a:t>(SWRC)</a:t>
            </a:r>
            <a:r>
              <a:rPr lang="ko-KR" altLang="en-US" dirty="0"/>
              <a:t>에서 </a:t>
            </a:r>
            <a:r>
              <a:rPr lang="en-US" altLang="ko-KR" dirty="0"/>
              <a:t>Java</a:t>
            </a:r>
            <a:r>
              <a:rPr lang="ko-KR" altLang="en-US" dirty="0"/>
              <a:t>로 개발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꼬마</a:t>
            </a:r>
            <a:r>
              <a:rPr lang="en-US" altLang="ko-KR" dirty="0"/>
              <a:t>(</a:t>
            </a:r>
            <a:r>
              <a:rPr lang="en-US" altLang="ko-KR" dirty="0" err="1"/>
              <a:t>Kkma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서울대학교 지능 데이터 시스템 연구실</a:t>
            </a:r>
            <a:r>
              <a:rPr lang="en-US" altLang="ko-KR" dirty="0"/>
              <a:t>(IDS Lab)</a:t>
            </a:r>
            <a:r>
              <a:rPr lang="ko-KR" altLang="en-US" dirty="0"/>
              <a:t>에서 </a:t>
            </a:r>
            <a:r>
              <a:rPr lang="en-US" altLang="ko-KR" dirty="0"/>
              <a:t>Java</a:t>
            </a:r>
            <a:r>
              <a:rPr lang="ko-KR" altLang="en-US" dirty="0"/>
              <a:t>로 개발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코모란</a:t>
            </a:r>
            <a:r>
              <a:rPr lang="en-US" altLang="ko-KR" dirty="0"/>
              <a:t>(</a:t>
            </a:r>
            <a:r>
              <a:rPr lang="en-US" altLang="ko-KR" dirty="0" err="1"/>
              <a:t>Komoran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 err="1"/>
              <a:t>Shineware</a:t>
            </a:r>
            <a:r>
              <a:rPr lang="en-US" altLang="ko-KR" dirty="0"/>
              <a:t>(NLP </a:t>
            </a:r>
            <a:r>
              <a:rPr lang="ko-KR" altLang="en-US" dirty="0"/>
              <a:t>연구</a:t>
            </a:r>
            <a:r>
              <a:rPr lang="en-US" altLang="ko-KR" dirty="0"/>
              <a:t> </a:t>
            </a:r>
            <a:r>
              <a:rPr lang="ko-KR" altLang="en-US" dirty="0"/>
              <a:t>동호회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Java</a:t>
            </a:r>
            <a:r>
              <a:rPr lang="ko-KR" altLang="en-US" dirty="0"/>
              <a:t>로 개발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메카브</a:t>
            </a:r>
            <a:r>
              <a:rPr lang="en-US" altLang="ko-KR" dirty="0"/>
              <a:t>(</a:t>
            </a:r>
            <a:r>
              <a:rPr lang="en-US" altLang="ko-KR" dirty="0" err="1"/>
              <a:t>Mecab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 err="1"/>
              <a:t>은전한닢</a:t>
            </a:r>
            <a:r>
              <a:rPr lang="ko-KR" altLang="en-US" dirty="0"/>
              <a:t> 프로젝트에서 </a:t>
            </a:r>
            <a:r>
              <a:rPr lang="ko-KR" altLang="en-US" dirty="0" err="1"/>
              <a:t>동경대의</a:t>
            </a:r>
            <a:r>
              <a:rPr lang="ko-KR" altLang="en-US" dirty="0"/>
              <a:t> 일본어 형태소 분석기 </a:t>
            </a:r>
            <a:r>
              <a:rPr lang="en-US" altLang="ko-KR" dirty="0" err="1"/>
              <a:t>Mecab</a:t>
            </a:r>
            <a:r>
              <a:rPr lang="ko-KR" altLang="en-US" dirty="0"/>
              <a:t>를 한국어에 적용하여 개발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트위터</a:t>
            </a:r>
            <a:endParaRPr lang="en-US" altLang="ko-KR" dirty="0"/>
          </a:p>
          <a:p>
            <a:pPr lvl="2"/>
            <a:r>
              <a:rPr lang="ko-KR" altLang="en-US" dirty="0"/>
              <a:t>트위터에서 오픈소스 한국어 처리기를 </a:t>
            </a:r>
            <a:r>
              <a:rPr lang="en-US" altLang="ko-KR" dirty="0"/>
              <a:t>Scala</a:t>
            </a:r>
            <a:r>
              <a:rPr lang="ko-KR" altLang="en-US" dirty="0"/>
              <a:t>로 개발</a:t>
            </a:r>
          </a:p>
        </p:txBody>
      </p:sp>
    </p:spTree>
    <p:extLst>
      <p:ext uri="{BB962C8B-B14F-4D97-AF65-F5344CB8AC3E}">
        <p14:creationId xmlns:p14="http://schemas.microsoft.com/office/powerpoint/2010/main" val="37146609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성능 분석</a:t>
            </a:r>
            <a:endParaRPr lang="en-US" altLang="ko-KR" dirty="0"/>
          </a:p>
          <a:p>
            <a:pPr lvl="1"/>
            <a:r>
              <a:rPr lang="ko-KR" altLang="en-US" dirty="0"/>
              <a:t>띄어쓰기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중의성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24744"/>
            <a:ext cx="5703235" cy="24639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933056"/>
            <a:ext cx="5703234" cy="16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63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스크래핑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1.1. HTTP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en-US" altLang="ko-KR" dirty="0"/>
              <a:t>Content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2239922" cy="1266043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V="1">
            <a:off x="2995498" y="1757765"/>
            <a:ext cx="3744416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na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119" y="1124744"/>
            <a:ext cx="1266043" cy="126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117276" y="1212636"/>
            <a:ext cx="1500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response</a:t>
            </a:r>
            <a:endParaRPr lang="ko-KR" altLang="en-US" sz="2400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562518"/>
            <a:ext cx="7255586" cy="417885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6845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성능 분석</a:t>
            </a:r>
            <a:endParaRPr lang="en-US" altLang="ko-KR" dirty="0"/>
          </a:p>
          <a:p>
            <a:pPr lvl="1"/>
            <a:r>
              <a:rPr lang="ko-KR" altLang="en-US" dirty="0"/>
              <a:t>띄어쓰기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중의성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24744"/>
            <a:ext cx="5703235" cy="24639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933056"/>
            <a:ext cx="5703234" cy="16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878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성능 분석</a:t>
            </a:r>
            <a:endParaRPr lang="en-US" altLang="ko-KR" dirty="0"/>
          </a:p>
          <a:p>
            <a:pPr lvl="1"/>
            <a:r>
              <a:rPr lang="ko-KR" altLang="en-US" dirty="0"/>
              <a:t>띄어쓰기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중의성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24744"/>
            <a:ext cx="5703235" cy="24639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933056"/>
            <a:ext cx="5703234" cy="16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835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형태소 분석</a:t>
            </a:r>
            <a:endParaRPr lang="en-US" altLang="ko-KR" dirty="0"/>
          </a:p>
          <a:p>
            <a:pPr lvl="1"/>
            <a:r>
              <a:rPr lang="en-US" altLang="ko-KR" dirty="0" err="1"/>
              <a:t>Hannanum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1412776"/>
            <a:ext cx="8352928" cy="417208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124641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en-US" altLang="ko-KR" dirty="0" err="1"/>
              <a:t>Komoran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1052736"/>
            <a:ext cx="8352928" cy="24667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48962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en-US" altLang="ko-KR" dirty="0"/>
              <a:t>Twitter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1052736"/>
            <a:ext cx="8352928" cy="251968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23256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말뭉치 탐색</a:t>
            </a:r>
            <a:endParaRPr lang="en-US" altLang="ko-KR" dirty="0"/>
          </a:p>
          <a:p>
            <a:pPr lvl="1"/>
            <a:r>
              <a:rPr lang="en-US" altLang="ko-KR" dirty="0"/>
              <a:t>Heap’s law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8"/>
          <a:stretch/>
        </p:blipFill>
        <p:spPr>
          <a:xfrm>
            <a:off x="467544" y="1484784"/>
            <a:ext cx="8568952" cy="4248727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416487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NLTK (Natural Language Toolkit)</a:t>
            </a:r>
          </a:p>
          <a:p>
            <a:pPr lvl="1"/>
            <a:r>
              <a:rPr lang="en-US" altLang="ko-KR" dirty="0"/>
              <a:t>Building Python programs to work with human language data</a:t>
            </a:r>
          </a:p>
          <a:p>
            <a:pPr lvl="1"/>
            <a:r>
              <a:rPr lang="en-US" altLang="ko-KR" dirty="0"/>
              <a:t>Provides easy-to-use interfaces to over 50 corpora and lexical resources such as WordNet, along with a suite of text processing libraries for classification, tokenization, stemming, tagging, parsing, and semantic reasoning, wrappers for industrial-strength NLP libraries</a:t>
            </a:r>
            <a:endParaRPr lang="ko-KR" altLang="en-US" dirty="0"/>
          </a:p>
        </p:txBody>
      </p:sp>
      <p:pic>
        <p:nvPicPr>
          <p:cNvPr id="2050" name="Picture 2" descr="nltk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68760"/>
            <a:ext cx="619125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3288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 err="1"/>
              <a:t>KoNLPy</a:t>
            </a:r>
            <a:r>
              <a:rPr lang="en-US" altLang="ko-KR" dirty="0"/>
              <a:t>, NLTK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en-US" altLang="ko-KR" dirty="0"/>
              <a:t>NLTK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설치확인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말뭉치 불러오기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말뭉치와 </a:t>
            </a:r>
            <a:r>
              <a:rPr lang="ko-KR" altLang="en-US" dirty="0" err="1"/>
              <a:t>품사표</a:t>
            </a:r>
            <a:r>
              <a:rPr lang="ko-KR" altLang="en-US" dirty="0"/>
              <a:t> 설치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651" b="1069"/>
          <a:stretch/>
        </p:blipFill>
        <p:spPr>
          <a:xfrm>
            <a:off x="683568" y="1412776"/>
            <a:ext cx="8352928" cy="289808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8" b="679"/>
          <a:stretch/>
        </p:blipFill>
        <p:spPr>
          <a:xfrm>
            <a:off x="683568" y="2564905"/>
            <a:ext cx="8352928" cy="289807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3717032"/>
            <a:ext cx="8352928" cy="52686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1"/>
          <a:stretch/>
        </p:blipFill>
        <p:spPr>
          <a:xfrm>
            <a:off x="683568" y="4444009"/>
            <a:ext cx="8352928" cy="1504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98873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altLang="ko-KR" dirty="0"/>
              <a:t>Tokenization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7988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텍스트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2.2. Tokenization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pPr lvl="1"/>
            <a:r>
              <a:rPr lang="ko-KR" altLang="en-US" dirty="0" err="1"/>
              <a:t>토큰화</a:t>
            </a:r>
            <a:endParaRPr lang="en-US" altLang="ko-KR" dirty="0"/>
          </a:p>
          <a:p>
            <a:pPr lvl="2"/>
            <a:r>
              <a:rPr lang="ko-KR" altLang="en-US" dirty="0"/>
              <a:t>문장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55576" y="1268761"/>
            <a:ext cx="8287468" cy="1733472"/>
            <a:chOff x="755576" y="1268761"/>
            <a:chExt cx="8287468" cy="173347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1268761"/>
              <a:ext cx="8280920" cy="1733472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8532440" y="1272705"/>
              <a:ext cx="510604" cy="29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9"/>
          <a:stretch/>
        </p:blipFill>
        <p:spPr>
          <a:xfrm>
            <a:off x="755576" y="3202347"/>
            <a:ext cx="8280920" cy="9963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4462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sz="12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16504</TotalTime>
  <Words>2894</Words>
  <Application>Microsoft Office PowerPoint</Application>
  <PresentationFormat>화면 슬라이드 쇼(4:3)</PresentationFormat>
  <Paragraphs>985</Paragraphs>
  <Slides>165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Monotype Sorts</vt:lpstr>
      <vt:lpstr>맑은 고딕</vt:lpstr>
      <vt:lpstr>Arial</vt:lpstr>
      <vt:lpstr>Arial Rounded MT Bold</vt:lpstr>
      <vt:lpstr>Symbol</vt:lpstr>
      <vt:lpstr>Wingdings</vt:lpstr>
      <vt:lpstr>Office 테마</vt:lpstr>
      <vt:lpstr>데이터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김태영</dc:creator>
  <cp:lastModifiedBy>JeongHyeYeong</cp:lastModifiedBy>
  <cp:revision>1181</cp:revision>
  <dcterms:created xsi:type="dcterms:W3CDTF">2009-05-08T02:39:42Z</dcterms:created>
  <dcterms:modified xsi:type="dcterms:W3CDTF">2018-08-02T06:01:31Z</dcterms:modified>
</cp:coreProperties>
</file>